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50"/>
  </p:notesMasterIdLst>
  <p:handoutMasterIdLst>
    <p:handoutMasterId r:id="rId51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301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</p:sldIdLst>
  <p:sldSz cx="10080625" cy="5670550"/>
  <p:notesSz cx="7559675" cy="106918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4660" autoAdjust="0"/>
  </p:normalViewPr>
  <p:slideViewPr>
    <p:cSldViewPr snapToGrid="0">
      <p:cViewPr varScale="1">
        <p:scale>
          <a:sx n="116" d="100"/>
          <a:sy n="116" d="100"/>
        </p:scale>
        <p:origin x="82" y="226"/>
      </p:cViewPr>
      <p:guideLst/>
    </p:cSldViewPr>
  </p:slideViewPr>
  <p:outlineViewPr>
    <p:cViewPr>
      <p:scale>
        <a:sx n="33" d="100"/>
        <a:sy n="33" d="100"/>
      </p:scale>
      <p:origin x="0" y="-1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4EF1D448-BE30-4E52-BA28-1F627D183BE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新宋体" pitchFamily="2"/>
              <a:cs typeface="Tahoma" pitchFamily="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A5B4B83-447D-4EDD-9DDF-75E7BA84B8BB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新宋体" pitchFamily="2"/>
              <a:cs typeface="Tahoma" pitchFamily="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A5F54BE-AC2D-4A21-9B34-99F9123CEF12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新宋体" pitchFamily="2"/>
              <a:cs typeface="Tahoma" pitchFamily="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FB3EEC7-5F39-497E-86E7-3CA758E73490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8C2DF789-9305-49CD-B4C8-B140F00E6396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新宋体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4777858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0450303-0F7F-467D-95BC-7CDB62AC39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3D4CA67-ABFB-41E4-95FB-761F88A3EA6D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 altLang="zh-CN"/>
          </a:p>
        </p:txBody>
      </p:sp>
      <p:sp>
        <p:nvSpPr>
          <p:cNvPr id="4" name="页眉占位符 3">
            <a:extLst>
              <a:ext uri="{FF2B5EF4-FFF2-40B4-BE49-F238E27FC236}">
                <a16:creationId xmlns:a16="http://schemas.microsoft.com/office/drawing/2014/main" id="{B77728E8-FE4B-49B7-8351-962E22A8D002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>
                <a:latin typeface="Liberation Serif" pitchFamily="18"/>
                <a:ea typeface="新宋体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4FBAE27-18A3-423E-A8A2-A47B3F04BA31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>
                <a:latin typeface="Liberation Serif" pitchFamily="18"/>
                <a:ea typeface="新宋体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469FF85-2C6E-41BD-8087-E25DD1F053DE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>
                <a:latin typeface="Liberation Serif" pitchFamily="18"/>
                <a:ea typeface="新宋体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2C5FB2-69E6-4AFE-8CB7-3119BEBECFA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>
                <a:latin typeface="Liberation Serif" pitchFamily="18"/>
                <a:ea typeface="新宋体" pitchFamily="2"/>
                <a:cs typeface="Tahoma" pitchFamily="2"/>
              </a:defRPr>
            </a:lvl1pPr>
          </a:lstStyle>
          <a:p>
            <a:pPr lvl="0"/>
            <a:fld id="{A5618A25-B64A-4AB1-9D25-1BBDEDE7B23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310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altLang="zh-CN" sz="2000" b="0" i="0" u="none" strike="noStrike" kern="1200" cap="none">
        <a:ln>
          <a:noFill/>
        </a:ln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4C306C-4939-499C-9DC1-1D4D637844A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252D47-2648-4BAE-915A-1EA434675D96}" type="slidenum">
              <a:t>1</a:t>
            </a:fld>
            <a:endParaRPr lang="en-US"/>
          </a:p>
        </p:txBody>
      </p:sp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4E956D8-C135-4CA1-8805-29F2F2D5B65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87FFB64-9907-4981-AECA-AB88733B833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3284E1-8AE5-48D1-879C-11BD8CF4CEF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ABE0437-477C-4753-BC26-7016E1885739}" type="slidenum">
              <a:t>10</a:t>
            </a:fld>
            <a:endParaRPr lang="en-US"/>
          </a:p>
        </p:txBody>
      </p:sp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9A61F5D-FE77-4531-9B07-9C8BAC04A6F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A0F531-50D1-4451-88F9-D0AA45B2F4E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67AB09C-74E5-4A0C-B076-8145A1279BC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65920BB-E3F7-4496-AB22-BB0D0E760393}" type="slidenum">
              <a:t>11</a:t>
            </a:fld>
            <a:endParaRPr lang="en-US"/>
          </a:p>
        </p:txBody>
      </p:sp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262C6F6-E296-43B4-9B3B-BEFDC34FBC3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00D0EA2-9E9D-4E59-A993-804F1DA907D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F78B551-C5E0-4BEB-B60D-2ABF1FDE12A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04A0264-D05C-4582-9DC6-58E1B97C4DEC}" type="slidenum">
              <a:t>12</a:t>
            </a:fld>
            <a:endParaRPr lang="en-US"/>
          </a:p>
        </p:txBody>
      </p:sp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4D42FE7-2998-4E54-B676-92C27E7D220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926E31E-F54A-4020-B3FE-97C6E228E50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F724F80-DE25-4392-91CF-31C4F17EBED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C0949D0-ADAE-4F19-B79F-0B48EC19ED8A}" type="slidenum">
              <a:t>13</a:t>
            </a:fld>
            <a:endParaRPr lang="en-US"/>
          </a:p>
        </p:txBody>
      </p:sp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AD0BBF4-3025-47ED-AA8D-C73A22AD9E9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7807BF7-F686-4A88-A06B-5B99216560A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EB0632-15EE-44D4-A39F-2617EA4BD0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C02BF5F-6B93-47DC-8FC8-BBCD685FB51F}" type="slidenum">
              <a:t>14</a:t>
            </a:fld>
            <a:endParaRPr lang="en-US"/>
          </a:p>
        </p:txBody>
      </p:sp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D86D21D-864A-4BA9-9E82-97B68FB758F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77B6F1C-35F0-4B54-A3C8-BED54EB42ED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F10877F-27D7-4D7D-9A9F-7C780D5CB6A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86C3B02-4D54-46B4-86E9-3D2FE385541A}" type="slidenum">
              <a:t>15</a:t>
            </a:fld>
            <a:endParaRPr lang="en-US"/>
          </a:p>
        </p:txBody>
      </p:sp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C0A90D0-C550-45A9-A3AF-8020C4FF339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692AD1D-5ABE-4EEB-BA86-D2ABBEE0951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4BF5AC-1A23-45F8-8A45-171261751F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45FBA82-47BD-42CB-B3FA-7275031E649E}" type="slidenum">
              <a:t>16</a:t>
            </a:fld>
            <a:endParaRPr lang="en-US"/>
          </a:p>
        </p:txBody>
      </p:sp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FD5AF7A-5BEA-48D3-B6F6-C8D9EEFE191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15099C4-1BE4-49ED-A1F2-979695038B5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91F19F-96D7-46CA-8558-ADACC8A7C43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86857EF-0736-479B-9E7E-FFFAA157AEAE}" type="slidenum">
              <a:t>17</a:t>
            </a:fld>
            <a:endParaRPr lang="en-US"/>
          </a:p>
        </p:txBody>
      </p:sp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A6BA0B0-AA93-4AF4-B5B4-EFBE2F5DE69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8781AB6-2DDF-411B-AE43-B14082944D7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C7B273-F6C1-49CD-8FC8-9E867EDA312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95C61EA-1403-4C0E-B969-A0914DC5EB16}" type="slidenum">
              <a:t>18</a:t>
            </a:fld>
            <a:endParaRPr lang="en-US"/>
          </a:p>
        </p:txBody>
      </p:sp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1B176F6-0111-4647-8775-E6EAD61EB4A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E299E90-F7DF-4ECE-BE96-730AC0547D3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B92636-9F59-4F64-9260-2A5D42C0BF5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59B1F6-6AF1-45DB-9C2E-7C70F9279AEA}" type="slidenum">
              <a:t>19</a:t>
            </a:fld>
            <a:endParaRPr lang="en-US"/>
          </a:p>
        </p:txBody>
      </p:sp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328CF6C-5DFB-4582-9AEC-867174C4241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C25944D-89DA-4DC2-A006-D34EEA0DB65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5BDD9E-7907-4708-A5F4-FB16E18BD8A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754A275-BB6B-4EE3-95C1-7E5F79A18B28}" type="slidenum">
              <a:t>2</a:t>
            </a:fld>
            <a:endParaRPr lang="en-US"/>
          </a:p>
        </p:txBody>
      </p:sp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3DD228B-FA26-44F1-B9DE-FFE07D0527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AA88F14-55FD-4551-8A8E-B6122D1331A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21013E-43EE-40DE-A360-32B61F0BDE7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E4DCAB4-6A14-43E1-9DD8-C0D8D27A34A0}" type="slidenum">
              <a:t>20</a:t>
            </a:fld>
            <a:endParaRPr lang="en-US"/>
          </a:p>
        </p:txBody>
      </p:sp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BBD8674-351B-4F58-99F2-1F36C0DEE88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4E1C5AE-E998-44B0-8753-9D666119C26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3D6DCA-5837-46E5-8AB1-4D171065176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CC7EF29-7B1D-47F6-BD01-0D60878D8891}" type="slidenum">
              <a:t>21</a:t>
            </a:fld>
            <a:endParaRPr lang="en-US"/>
          </a:p>
        </p:txBody>
      </p:sp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CB4B586-E9CF-4EDE-9EF6-5D2ABE66FA1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A7887F8-A934-4B70-9EB6-0888ABD1D5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3F784D2-3203-4A8C-87A9-2B4609FF8BA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911D33C-903E-4ADF-B927-246B01F396C7}" type="slidenum">
              <a:t>22</a:t>
            </a:fld>
            <a:endParaRPr lang="en-US"/>
          </a:p>
        </p:txBody>
      </p:sp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E120423-13A6-4BB7-9C3B-90381ADDC81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40AE8C5-837E-4C85-A54B-BB02E3595ED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841F4EC-718A-407D-9DFF-A162C721408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802D614-9D40-4D36-8DF9-F23BFB5808FE}" type="slidenum">
              <a:t>23</a:t>
            </a:fld>
            <a:endParaRPr lang="en-US"/>
          </a:p>
        </p:txBody>
      </p:sp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7481CE6-AF87-4AC5-811E-F2360A7FCB9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60F2FE2-AD98-49B2-8780-AFDE7F63F67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EC2713-F403-457F-A097-56BF0802AB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FB4D9D0-50F5-4A27-9793-E4F790572098}" type="slidenum">
              <a:t>24</a:t>
            </a:fld>
            <a:endParaRPr lang="en-US"/>
          </a:p>
        </p:txBody>
      </p:sp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3F28EF1-A42B-4E7D-9A79-C6D942CDAC5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09C30C5-221C-4922-8E3C-7E60159F058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635163-C2CA-4B10-A334-D347FB76BF4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47F0263-4A52-496C-BA00-3C13766CC515}" type="slidenum">
              <a:t>25</a:t>
            </a:fld>
            <a:endParaRPr lang="en-US"/>
          </a:p>
        </p:txBody>
      </p:sp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0F5C5FE-D29B-43E4-B0F6-232BB4E7CA7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7336E08-62A1-49F7-BB15-DE8B99EB38E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45AAE08-1F1F-4FDA-991A-EF0CCC68C39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22B57CB-952E-4EFA-B31B-EF32D84CD299}" type="slidenum">
              <a:t>26</a:t>
            </a:fld>
            <a:endParaRPr lang="en-US"/>
          </a:p>
        </p:txBody>
      </p:sp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239DC5D-4240-4F8E-BE1B-2FE66E22B53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172E57A-CA5C-4DCF-914A-9D51EF5C0AB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DA9CC8B-6410-4001-9923-33914262849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508BE74-521D-4EF9-A643-2F168A323465}" type="slidenum">
              <a:t>27</a:t>
            </a:fld>
            <a:endParaRPr lang="en-US"/>
          </a:p>
        </p:txBody>
      </p:sp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9620987-B230-4C6F-A2E4-3CBFEE5B7B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953F78E-2468-4A92-8E1C-505CA07EB2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A370D0-2D36-47C4-A3A1-90CF2AD21A9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74F379B-9E3D-48BA-9D94-374FDC57BB6B}" type="slidenum">
              <a:t>28</a:t>
            </a:fld>
            <a:endParaRPr lang="en-US"/>
          </a:p>
        </p:txBody>
      </p:sp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F0D590F-AC25-4EC7-8FE3-9843900795E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D921B44-A2EB-414E-B3C3-38E366D7DAC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B222C8-7A9C-413F-813D-D4725833E62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3B44C19-B4E0-499C-BA71-FE98F8A37941}" type="slidenum">
              <a:t>29</a:t>
            </a:fld>
            <a:endParaRPr lang="en-US"/>
          </a:p>
        </p:txBody>
      </p:sp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91B2D29-DD7D-4B8C-8C29-39001F08469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756CD9B-9406-47B8-A3DA-999AFF1F87A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898AF89-48BB-4FB4-9073-593EAA7A6EE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4732246-2A64-4E88-AD3F-39773D4ED5A4}" type="slidenum">
              <a:t>3</a:t>
            </a:fld>
            <a:endParaRPr lang="en-US"/>
          </a:p>
        </p:txBody>
      </p:sp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FFE45E6-0399-414B-82A8-462F1BB446F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C3680A1-D0C9-4E22-9E90-E3AE630DF22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2242920-F9AA-426F-8B50-A7FFB130BD1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78D96A1-2A8F-4FA8-85A8-0BDA8B51BF1C}" type="slidenum">
              <a:t>30</a:t>
            </a:fld>
            <a:endParaRPr lang="en-US"/>
          </a:p>
        </p:txBody>
      </p:sp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F1C6026-6D76-4FB2-B62A-C86FF74A625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A660036-A57F-4E0C-95E7-47A561309D4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 alt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40B7CF2-996C-4072-917B-AB65C952773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DF3DF9D-D9F2-434A-A6C3-B1BDF8A3A1C1}" type="slidenum">
              <a:t>31</a:t>
            </a:fld>
            <a:endParaRPr lang="en-US"/>
          </a:p>
        </p:txBody>
      </p:sp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E4D17A9-E7CD-4671-AED8-6C1C58141E5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C5452FB-37E4-452F-B6D0-8DFA30D8249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 alt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41E57F-D720-4D0E-BC12-229CB4D7343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48DCE70-A0A4-4424-841F-3F6BC76C1B95}" type="slidenum">
              <a:t>32</a:t>
            </a:fld>
            <a:endParaRPr lang="en-US"/>
          </a:p>
        </p:txBody>
      </p:sp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9D8C051-9C5E-4239-B273-3B784B89C2D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A1FEDFE-AE5F-4D51-ACCF-360900A6EED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 altLang="zh-C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D12163D-F66A-41AA-BBE7-EAAFCCE8523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73C12A6-69EE-4262-88CD-3C1E3B2D7569}" type="slidenum">
              <a:t>33</a:t>
            </a:fld>
            <a:endParaRPr lang="en-US"/>
          </a:p>
        </p:txBody>
      </p:sp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5A797BE-6A3C-4C21-9FCE-F38AA20DE21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CD57722-1A33-4570-AA3D-3C124D5BC5A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 altLang="zh-CN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B91C890-C757-404F-96E5-F06BC8774CC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6E07751-CC19-498D-B95A-0C5081C4498C}" type="slidenum">
              <a:t>34</a:t>
            </a:fld>
            <a:endParaRPr lang="en-US"/>
          </a:p>
        </p:txBody>
      </p:sp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A2682C5-D3BA-4344-9693-9898C946ECF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8728BDF-19C4-41F9-9421-DD33D7F639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 altLang="zh-CN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9A14FAD-229B-4C8A-95AF-79A207EBD0B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3C16EE7-4C3E-43EC-923F-AE3E1D3EDE43}" type="slidenum">
              <a:t>35</a:t>
            </a:fld>
            <a:endParaRPr lang="en-US"/>
          </a:p>
        </p:txBody>
      </p:sp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96DB24E-1EC8-4B15-AAA2-BFA218414A0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16137AE-D235-4FE4-8D74-F97ABB84083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 altLang="zh-CN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2344A81-4843-4EF5-A896-EB860DED995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4C0C982-6CAF-4DDB-B4CD-59010B5946C8}" type="slidenum">
              <a:t>36</a:t>
            </a:fld>
            <a:endParaRPr lang="en-US"/>
          </a:p>
        </p:txBody>
      </p:sp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9B76B4B-1512-43EB-9B38-3612207CD3A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90E9B17-862B-4296-AED5-7BF5D134086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 altLang="zh-CN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A0C22E2-475B-4116-9A23-773B236102C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B63EDB5-8AB5-4F9A-9C4C-A7D4A161A33C}" type="slidenum">
              <a:t>37</a:t>
            </a:fld>
            <a:endParaRPr lang="en-US"/>
          </a:p>
        </p:txBody>
      </p:sp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C34BAFC-3140-4270-B9E6-C09DDCDFDF3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CCE6929-338D-43EA-8B06-5CB53D3FD83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 altLang="zh-CN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7D94E7-5DCD-4792-9173-30546CD69C6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A7599C2-943F-4A57-AD50-FC7715AD3F93}" type="slidenum">
              <a:t>38</a:t>
            </a:fld>
            <a:endParaRPr lang="en-US"/>
          </a:p>
        </p:txBody>
      </p:sp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B2202AA-2A3B-49D5-8678-CD758C36FC5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D9C9030-AB09-47C3-B16D-BC8E5BC755B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 altLang="zh-CN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F52BB0A-E609-45D6-8A1A-E3AEE773FAF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177CDB2-ECF3-437F-9CB0-144B6762093B}" type="slidenum">
              <a:t>39</a:t>
            </a:fld>
            <a:endParaRPr lang="en-US"/>
          </a:p>
        </p:txBody>
      </p:sp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4BF90F3-D21F-4C34-97F6-DADFF7A3187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D316A95-BC5B-4BE1-BB70-E43728BDCFF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475A17E-3DA8-447A-B47B-F195B99F1CE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E6234E7-8416-41BF-80B0-A3C4AC7B767C}" type="slidenum">
              <a:t>4</a:t>
            </a:fld>
            <a:endParaRPr lang="en-US"/>
          </a:p>
        </p:txBody>
      </p:sp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070A51F-CF94-4F6A-9096-4C0C6D89BD2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0E43A70-737A-45F5-9A1A-6F13BB557CC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 altLang="zh-CN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AA31A9-9958-4EFF-927B-7C16658875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468CCE3-8D3A-4F72-8B43-8C9E75123FE7}" type="slidenum">
              <a:t>40</a:t>
            </a:fld>
            <a:endParaRPr lang="en-US"/>
          </a:p>
        </p:txBody>
      </p:sp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BED1EBC-9C89-40C1-A629-EEB37C29EF8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E6A3FFC-A4D3-476B-B823-7B71340A08B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 altLang="zh-CN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D2123CE-FCED-4DD2-B726-EA816245E2D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D29CE6A-4C24-4809-B782-946753484F6C}" type="slidenum">
              <a:t>41</a:t>
            </a:fld>
            <a:endParaRPr lang="en-US"/>
          </a:p>
        </p:txBody>
      </p:sp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7F431C7-24FE-41A9-BA2D-71599E84D10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B74CDCD-5747-469A-89DC-2616BC1CCA3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 altLang="zh-CN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FF526B3-885E-4838-9E73-1D196B5D421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438749C-5EA5-46DC-BC1C-E754F2FBBC17}" type="slidenum">
              <a:t>42</a:t>
            </a:fld>
            <a:endParaRPr lang="en-US"/>
          </a:p>
        </p:txBody>
      </p:sp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5ABF882-E04D-4656-BAE7-E9FE91E1FE8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4A73992-241A-4364-A7ED-F0769C062A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 altLang="zh-CN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D34015-A949-4073-85BF-D7AC86A451C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6FFEC3D-E8EA-41CE-B893-79AFAC67AA7A}" type="slidenum">
              <a:t>43</a:t>
            </a:fld>
            <a:endParaRPr lang="en-US"/>
          </a:p>
        </p:txBody>
      </p:sp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AF21476-5E37-426D-9BCF-4E9EB4ED404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A5BD4A2-FFD4-4F6B-B5B3-98896A52F0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 altLang="zh-CN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F3B590C-A818-4F8D-8E16-A60A414098B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1585D64-698F-43A8-80AF-927E99E6CCA3}" type="slidenum">
              <a:t>44</a:t>
            </a:fld>
            <a:endParaRPr lang="en-US"/>
          </a:p>
        </p:txBody>
      </p:sp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4DE00C3-2F60-48FB-ADC5-84574E5806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631ACD2-C3FB-4CDF-BA78-8FCF306B423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 altLang="zh-CN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FECF4E3-68D9-4CF0-BE99-1647F0EE6F7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F157C1C-13E4-4382-8B97-C4F597CE587D}" type="slidenum">
              <a:t>45</a:t>
            </a:fld>
            <a:endParaRPr lang="en-US"/>
          </a:p>
        </p:txBody>
      </p:sp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6406053-AAB1-4262-82E5-70CD33FD746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45AFE5B-2CF0-4AEA-A801-886810BF74E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 altLang="zh-CN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6326E82-35C0-4AD2-9444-956E78EBD16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EB5D990-47EC-4954-89FA-CA71D25E8D7F}" type="slidenum">
              <a:t>46</a:t>
            </a:fld>
            <a:endParaRPr lang="en-US"/>
          </a:p>
        </p:txBody>
      </p:sp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AD0BC41-885C-46AD-A9EC-4657A282FC0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87BD9AF-FF82-4476-B9D6-50A568D0A1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005FC9-D201-4C24-9A5D-CEF75C33315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D1810E0-21BB-4C1C-A0B7-21887A8CAB14}" type="slidenum">
              <a:t>5</a:t>
            </a:fld>
            <a:endParaRPr lang="en-US"/>
          </a:p>
        </p:txBody>
      </p:sp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CD0102E-3C19-4B40-98DB-C862F138818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D7B99D0-60AC-4279-A9B7-6043DD8DAD0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FAF0BF0-BED1-4691-A2FA-B01CFBB1412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7AA1BEA-2520-45EF-96EF-A3D495E983CE}" type="slidenum">
              <a:t>6</a:t>
            </a:fld>
            <a:endParaRPr lang="en-US"/>
          </a:p>
        </p:txBody>
      </p:sp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F005382-6774-4B0C-9D7C-71C94D6616D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E0DF799-364C-4ED1-BA8D-341991B0FA0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4D84FEB-102E-4522-A22D-D5A12CB7BCF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F1566BA-CFEF-4C6B-B0B0-ADE4E0660D95}" type="slidenum">
              <a:t>7</a:t>
            </a:fld>
            <a:endParaRPr lang="en-US"/>
          </a:p>
        </p:txBody>
      </p:sp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7660DFC-5B48-4716-8AF1-A87B11DC450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CE8D2DC-9EA9-4013-9827-73AF657447F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13A8168-2319-4314-B2A6-E21F146E3BE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47F4652-586D-46CB-9ADE-471990B19F92}" type="slidenum">
              <a:t>8</a:t>
            </a:fld>
            <a:endParaRPr lang="en-US"/>
          </a:p>
        </p:txBody>
      </p:sp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B034F04-BA16-4A84-9F1C-1BAF4C1D71F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49293EE-641B-40BD-868B-BB3C85A1055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1185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13A8168-2319-4314-B2A6-E21F146E3BE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47F4652-586D-46CB-9ADE-471990B19F92}" type="slidenum">
              <a:t>9</a:t>
            </a:fld>
            <a:endParaRPr lang="en-US"/>
          </a:p>
        </p:txBody>
      </p:sp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B034F04-BA16-4A84-9F1C-1BAF4C1D71F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49293EE-641B-40BD-868B-BB3C85A1055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184253-E53B-41BD-BCAC-2B5EC32EF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 baseline="0"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630AB17-B562-4FC7-9390-ADE3106C52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DF7CC1-86C0-4D8B-B8AF-F830301DD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9B933C-6984-4508-9AE9-33D3D5B97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B171E9-2FDA-4701-8C2C-6D7338ECE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DE7FD0B-E619-45C3-B5E4-7DF65053410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535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0DB313-D4C6-4D15-8BFB-489BA6192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9DE6B54-CB20-4811-8327-C6F66646EC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2A0667-8D51-450B-9425-859093EAD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7954D6-3E4F-491B-AA49-AB4FABDE7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7D9C8F-F2E1-41C3-9691-0307298C3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A31F5A4-9FB9-41A8-AFDC-9470F909B09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071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09F7E63-1EFC-43E5-9344-30FE53F23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1428750"/>
            <a:ext cx="2266950" cy="31861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64E16B6-552B-4125-9786-4000AEBD03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1428750"/>
            <a:ext cx="6653212" cy="3186113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D76C75-C551-435F-A992-09846B49C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1B8F37-1D4D-4FDE-B20C-CE1677750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269C8D-DCE7-4573-9810-FE8440302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D41A8CA-7F6B-4AAE-8CDA-0AD1A6DDA1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18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DF8BFA-7D1D-4104-98D2-8A0013966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F2A5824-7E21-4264-8E69-C78BA05971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3A0FEF-6C71-4123-8653-F3525198B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97A6B6-3D18-46B2-8B74-179C69574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344E95-AA18-429B-8301-BF17A358B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F42350F-7A9C-4006-829F-8A845165E9D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615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F3EF76-15C0-41ED-8707-FCD824762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39B0F2-947A-449D-A57B-70B6B4921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F9F1E1-D552-4695-9FC6-B0AC4CB2F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0DF957-34D5-43F9-9DE2-E881A8618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A84543-12C8-48E5-B803-870B00F7A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B2AABFB-4E8C-4341-B923-343861941D4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584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287054-CADC-43C8-960E-60A5CA6FE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B79026-FEC4-4F5A-B48F-F79B6F34B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8031CE-E363-4293-8C77-347A18D22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1332E9-9644-47FF-9B8E-8A5BEFE08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D029C8-7B6B-4DBF-921E-C03BAFC89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B393FE1-F282-42CD-B732-F69DFA0EF7E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95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23281D-B802-4BD7-BE3D-28294D084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62B352-0D1B-48E6-9CA2-E7F91D0AF8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514475"/>
            <a:ext cx="4459287" cy="35067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62949CB-09FC-429F-92A6-F83CEB52DA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514475"/>
            <a:ext cx="4460875" cy="35067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6F0F7C5-2E36-4E11-A376-3D594B36D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95709D-F165-48C7-914B-4009CDB21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F7DBD6D-F902-4940-9AD9-57EDD3414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5E87CED-412B-4619-ABEA-4BB9AAB52A4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163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EAF804-4AA2-45E2-8046-7216669CB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445ABA-0D64-4CF0-A191-27576F9AB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AB9BD2C-9A55-4DB1-AF2B-EEF5CC293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DDAB5A-BB4D-412F-9602-1CE7013F18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52D384D-E598-449C-A5C9-A705D6070E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66BBCEF-6272-42E9-9E00-2E6A0C86E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5C1B68B-F32D-48F8-9159-A06F74A0E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EA8A277-4858-453C-AD06-999E60A8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1656BF0-DFDA-4CDB-9434-789A0CF870E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7338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9D9C4-CF8B-4D06-81B8-C14E752D7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A87D790-DEBF-49A8-B99E-A76157899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C8B266-6077-4BD6-AE2F-AA09D071D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87B0987-4A0F-4C65-ADDF-902D48463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15DEB75-6811-4E33-8D31-AA5B5D365C4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718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8927507-AF5C-4820-A26C-15CE62226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A3743C9-B4D2-424C-B146-4A9C33346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23B236-EB5B-4421-94C8-1C8B8A97F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1147815-1CF1-4875-8D84-6104F845523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132713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B63358-02A9-4C87-9DF9-5D96DBE9A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F3740A-EC81-4721-A444-2B2C71052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4E914F2-E6A7-42C1-8BDE-F8F027C1D4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A88D6FC-DB77-4109-8A60-9C13EB02B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1D74236-0E8E-41F7-BCCC-C3322EE4E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D925952-4442-4057-A043-837080A42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9F4632D-C7CE-4D6F-A5BF-5E70D235E8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766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ED03B6-5022-47F3-AA8A-6509B4C40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35A4EB-8173-446B-BB4F-1C6592E7F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13BC71-7511-4AF2-BC56-DD9A1A204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77E80C-F6E7-4019-9126-A1FE2FB1E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D66744-4678-41BB-80E4-4E31AC8D3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B639EDC-FB75-4AB0-8F6C-EE38A39FC81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1986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D854FA-9AA8-44A7-ACB2-644B2CD34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B54A6D9-A7B7-4C0A-A5B9-F63B95184F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B17A6FE-2606-4D93-B2CB-2F34AA9D6A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40C207-7F8B-4E69-AF8B-294C8F6B9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4D1997E-A301-436B-89F5-7EDA6A1B1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A7E628-BE87-4959-A7D3-C92033044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0C2E429-C730-4B73-957E-5328BE00CE0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5772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2376D8-7D56-445D-91EB-56B7614DB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7C333F5-564C-40BF-ACB1-17B09504D0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85D45C-7EE4-43AA-A6CF-646533FA8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92696B-C751-42B2-831B-D83A291D1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0571C8-E691-4FB1-A2C0-04BE32094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05920B4-65D7-45C7-A3B1-0BD2EF68D4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8383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643E4F4-7542-47AC-8886-216DE34A55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6388"/>
            <a:ext cx="2266950" cy="47148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684C685-852B-4CC4-88E7-3A611461BF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6388"/>
            <a:ext cx="6653212" cy="4714875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FEAFF2-A21A-4A24-BC4A-3C764DB93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31C019-BF9C-4E46-8709-E65F503E0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498F19-69EB-4D29-8351-0ECED1828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FB742D3-5DBB-427A-A2CD-6AC45650E0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5800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50BA72-F179-4325-B202-510C001E43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DAF8F3A-A928-4F1C-A6CC-DFF914D0A4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33002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C0E060-6F6C-4B2B-B23A-A9F5B904E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39D630-7778-40C3-A590-F9A9B3C52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85750" indent="-285750">
              <a:buSzPct val="100000"/>
              <a:buFont typeface="Wingdings" panose="05000000000000000000" pitchFamily="2" charset="2"/>
              <a:buChar char="l"/>
              <a:defRPr/>
            </a:lvl1pPr>
            <a:lvl2pPr marL="685800" indent="-228600">
              <a:buSzPct val="100000"/>
              <a:buFont typeface="Wingdings" panose="05000000000000000000" pitchFamily="2" charset="2"/>
              <a:buChar char="l"/>
              <a:defRPr/>
            </a:lvl2pPr>
            <a:lvl3pPr marL="1143000" indent="-228600">
              <a:buSzPct val="100000"/>
              <a:buFont typeface="Wingdings" panose="05000000000000000000" pitchFamily="2" charset="2"/>
              <a:buChar char="l"/>
              <a:defRPr/>
            </a:lvl3pPr>
            <a:lvl4pPr marL="1600200" indent="-228600">
              <a:buSzPct val="100000"/>
              <a:buFont typeface="Wingdings" panose="05000000000000000000" pitchFamily="2" charset="2"/>
              <a:buChar char="l"/>
              <a:defRPr/>
            </a:lvl4pPr>
            <a:lvl5pPr marL="2057400" indent="-228600">
              <a:buSzPct val="100000"/>
              <a:buFont typeface="Wingdings" panose="05000000000000000000" pitchFamily="2" charset="2"/>
              <a:buChar char="l"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950283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498245-A241-4423-8B91-9F18F22B0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220598-7FB6-491C-85AA-8447845DC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376946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A1214D-9BEE-4570-9A33-D306FDD68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5B87F8-3953-4E27-9BC0-856B01BA44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673225"/>
            <a:ext cx="4459287" cy="372745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28A205F-2AE4-4EE3-8329-08604F5E08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673225"/>
            <a:ext cx="4460875" cy="372745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686803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304A40-0C5B-48A9-887D-F048C8C59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3B04EA-CAE9-4771-B530-BA72BE09B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F0DD84F-C546-4E6E-BEA0-9C99A28BD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B1937F7-E7DA-4456-8C65-7691432701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0F7A407-B696-4124-A498-A781F4375F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352622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270D83-407F-4ECF-9BD1-30BFF529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851497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15574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AB8AF0-5C54-4B6B-9DFD-82F355837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2C6BC4-0027-4B6F-9EB4-29CB32F38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5ABCCA-FCE6-4634-971D-8EF01E816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DE19F8-2619-4F07-8219-CDC488DCC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0F11A4-D311-43FF-9DDC-0162F97B6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417805B-054D-4651-B92C-CDB53575032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738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163ECF-19DA-4772-96F5-C8379CF18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57A222-D889-4F2C-BFC6-0A254B42E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76BAA8E-9742-4B66-B286-D614BC981F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154590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9CC9B-3DA9-40A7-A19F-ACC6CED4D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F1F7610-4A19-4D72-8B6A-4931EE4BAF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297699-CADC-4B2A-92D6-43512C1FD7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936793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CD8A0F-F416-47B8-A21A-FC6F3A3E3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46C394E-71C9-43C1-AADB-7660F8F439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9984844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348521F-C8C4-4850-8DAD-37D6B6F1E8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727075"/>
            <a:ext cx="2266950" cy="4673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EB16B74-E047-4A26-A77E-834B199B87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727075"/>
            <a:ext cx="6653212" cy="46736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51633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420BBF-10F3-4F04-AFDF-767F54CE7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C0382D-BF2D-49DC-BB0B-6153D28E02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2592388"/>
            <a:ext cx="4459287" cy="202247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9AC1024-0E0C-4405-A044-58D3B5E9E1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2592388"/>
            <a:ext cx="4460875" cy="202247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2686375-433A-43D0-B809-79959C6E6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EE1F8A4-C60B-4B00-8551-38C27F553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5A5A37A-A8BD-4A3F-8FF9-6A36CDB99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4486215-E0A5-4653-947A-B6BE104FDF8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662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1AFBA3-06F8-4867-809F-7F16B5644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5FDEF1-1D54-471D-9C2B-1B6CD8E28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38909B9-9484-4D96-BE67-3E2C91ACB5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DEDDFE6-CB20-4D44-B791-FEA9ABED53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31112D4-D744-432E-8935-DE1F1D7198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0FD7C45-CC57-4687-BFB2-C1E9CECA5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EEFB70D-9401-4745-8AB9-3186F8976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0DCA54E-801D-4151-89B4-7B53D0BB7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F376102-87AF-473B-8878-8C49426C36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996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C3E71B-F3D6-4B17-9D1E-0226ED7A2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90F1433-16B6-4EB8-B45D-740285A28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1AA9BC6-F521-4E23-B2AE-6AE14A7D9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DC8D03-EE4C-4D46-8D61-8F64CD80D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3E16DC3-69B3-4D81-B33E-119615109C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87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F564235-7C27-404A-8022-AFB67B5D4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C0A8E1-219E-46AD-A763-A3595433E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59066F-04CA-42C0-B13B-A3F45385E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49FFE8F-706A-443A-80B3-0B722D5AF84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82619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2253FA-32AD-47C0-8EED-72320F5BE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C30BD9-85CC-4F2E-AF7D-A5CE9F64F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A097CC9-3117-49CA-BB20-6797EA20CB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51BD266-A833-4195-BB62-D3DE97B91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E915BE7-D3F3-441E-A351-4776B2D67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096D67-6D9E-444A-B01A-491CB8063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F37F6FE-17D6-4840-B9B0-3B8925CC50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968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FE0C9E-B49C-4666-8843-1D1983C97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30F794D-3F6F-439A-BD47-3EEF6431C2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B89E324-8735-40E9-A098-4752874B4C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C9D5657-F7DD-44E5-A1E2-857F2A54F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3F0B935-82A2-4B9B-A8A8-722412436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ACB3DB-4275-4FC7-9ABA-F4F401000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7B46D0-6953-4772-BD52-40C26FBA4CB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98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24D09AC-1776-440B-9C32-2BB9936F0B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1428840"/>
            <a:ext cx="9071640" cy="946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 altLang="zh-CN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DFD913-E094-4E4D-821A-0EBA79757C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2592000"/>
            <a:ext cx="9071640" cy="2022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2EC131-9FF6-43D8-B128-E6171641B982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180000" y="516492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>
                <a:latin typeface="Liberation Serif" pitchFamily="18"/>
                <a:ea typeface="新宋体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4CE134-4E04-4D1A-AC0F-DA36A7FA5B36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516492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ctr" rtl="0" hangingPunct="0">
              <a:buNone/>
              <a:tabLst/>
              <a:defRPr lang="en-US" sz="1400">
                <a:latin typeface="Liberation Serif" pitchFamily="18"/>
                <a:ea typeface="新宋体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198C81-562A-49BD-80D9-21FAD79130D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587360" y="516492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>
                <a:latin typeface="Liberation Serif" pitchFamily="18"/>
                <a:ea typeface="新宋体" pitchFamily="2"/>
                <a:cs typeface="Tahoma" pitchFamily="2"/>
              </a:defRPr>
            </a:lvl1pPr>
          </a:lstStyle>
          <a:p>
            <a:pPr lvl="0"/>
            <a:fld id="{F6C6F493-845C-41A9-BCA3-0DA0AA9519DD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hangingPunct="0">
        <a:tabLst/>
        <a:defRPr lang="en-US" altLang="zh-CN" sz="3300" b="0" i="0" u="none" strike="noStrike" kern="1200" cap="none">
          <a:ln>
            <a:noFill/>
          </a:ln>
          <a:solidFill>
            <a:srgbClr val="FFFFFF"/>
          </a:solidFill>
          <a:latin typeface="Consolas" pitchFamily="49"/>
        </a:defRPr>
      </a:lvl1pPr>
    </p:titleStyle>
    <p:bodyStyle>
      <a:lvl1pPr marL="0" marR="0" indent="0" hangingPunct="0">
        <a:spcBef>
          <a:spcPts val="0"/>
        </a:spcBef>
        <a:spcAft>
          <a:spcPts val="1057"/>
        </a:spcAft>
        <a:tabLst/>
        <a:defRPr lang="en-US" altLang="zh-CN" sz="2400" b="0" i="0" u="none" strike="noStrike" kern="1200" cap="none">
          <a:ln>
            <a:noFill/>
          </a:ln>
          <a:solidFill>
            <a:srgbClr val="FFFFFF"/>
          </a:solidFill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8FB3EE5-2026-44AB-B21C-8E320994BC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6360"/>
            <a:ext cx="9071640" cy="9468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txBody>
          <a:bodyPr lIns="0" tIns="0" rIns="0" bIns="0" anchor="ctr"/>
          <a:lstStyle/>
          <a:p>
            <a:endParaRPr lang="en-US" altLang="zh-CN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C841AB-88D1-40E3-9284-A750E828F7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515240"/>
            <a:ext cx="9071640" cy="3506399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E2E874-B668-4239-B3A2-A0D4054A950F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216000" y="516492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>
                <a:latin typeface="Liberation Serif" pitchFamily="18"/>
                <a:ea typeface="新宋体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73821D-59B8-4A20-B748-086A4F39B17A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516492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ctr" rtl="0" hangingPunct="0">
              <a:buNone/>
              <a:tabLst/>
              <a:defRPr lang="en-US" sz="1400">
                <a:latin typeface="Liberation Serif" pitchFamily="18"/>
                <a:ea typeface="新宋体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A4AD7E-5841-4384-B61F-76F780F28D0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623360" y="516492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>
                <a:latin typeface="Liberation Serif" pitchFamily="18"/>
                <a:ea typeface="新宋体" pitchFamily="2"/>
                <a:cs typeface="Tahoma" pitchFamily="2"/>
              </a:defRPr>
            </a:lvl1pPr>
          </a:lstStyle>
          <a:p>
            <a:pPr lvl="0"/>
            <a:fld id="{8D38AC19-514E-40F8-94C8-DD9CEDC59671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hangingPunct="0">
        <a:tabLst/>
        <a:defRPr lang="en-US" altLang="zh-CN" sz="3300" b="0" i="0" u="none" strike="noStrike" kern="1200" cap="none">
          <a:ln>
            <a:noFill/>
          </a:ln>
          <a:latin typeface="Liberation Sans" pitchFamily="18"/>
        </a:defRPr>
      </a:lvl1pPr>
    </p:titleStyle>
    <p:bodyStyle>
      <a:lvl1pPr marL="0" marR="0" indent="0" hangingPunct="0">
        <a:spcBef>
          <a:spcPts val="0"/>
        </a:spcBef>
        <a:spcAft>
          <a:spcPts val="1057"/>
        </a:spcAft>
        <a:tabLst/>
        <a:defRPr lang="en-US" altLang="zh-CN" sz="2400" b="0" i="0" u="none" strike="noStrike" kern="1200" cap="none">
          <a:ln>
            <a:noFill/>
          </a:ln>
          <a:latin typeface="Consolas" pitchFamily="49"/>
          <a:ea typeface="黑体" pitchFamily="49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FDDEBE7-898A-4DCE-A325-BDD9B635B9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727200"/>
            <a:ext cx="9071640" cy="7848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>
            <a:noAutofit/>
          </a:bodyPr>
          <a:lstStyle/>
          <a:p>
            <a:pPr lvl="0"/>
            <a:r>
              <a:rPr lang="zh-CN"/>
              <a:t>单击鼠标编辑标题文字格式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9297F5-CDB5-4632-B97D-63B741BE32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673999"/>
            <a:ext cx="9071640" cy="372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8C4A62-574B-4C7F-AF2A-E191CC03E7F8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 t="10112" b="78425"/>
          <a:stretch>
            <a:fillRect/>
          </a:stretch>
        </p:blipFill>
        <p:spPr>
          <a:xfrm>
            <a:off x="360" y="0"/>
            <a:ext cx="10079640" cy="64728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lvl="0" algn="ctr" rtl="0" hangingPunct="0">
        <a:buNone/>
        <a:tabLst/>
        <a:defRPr lang="zh-CN" sz="3200" b="1" i="0" u="none" strike="noStrike" kern="1200" cap="none">
          <a:ln>
            <a:noFill/>
          </a:ln>
          <a:latin typeface="Consolas" pitchFamily="49"/>
          <a:ea typeface="黑体" pitchFamily="49"/>
          <a:cs typeface="Tahoma" pitchFamily="2"/>
        </a:defRPr>
      </a:lvl1pPr>
    </p:titleStyle>
    <p:bodyStyle>
      <a:lvl1pPr marL="285750" marR="0" indent="-285750" hangingPunct="0">
        <a:spcBef>
          <a:spcPts val="0"/>
        </a:spcBef>
        <a:spcAft>
          <a:spcPts val="1060"/>
        </a:spcAft>
        <a:buFont typeface="Wingdings" panose="05000000000000000000" pitchFamily="2" charset="2"/>
        <a:buChar char="l"/>
        <a:tabLst/>
        <a:defRPr lang="en-US" altLang="zh-CN" sz="1800" b="0" i="0" u="none" strike="noStrike" kern="1200" cap="none">
          <a:ln>
            <a:noFill/>
          </a:ln>
          <a:latin typeface="Consolas" pitchFamily="49"/>
          <a:ea typeface="黑体" pitchFamily="49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l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l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l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l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ogu.org/problemnew/show/P1967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ogu.org/problemnew/show/P4180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ogu.org/problemnew/show/P4180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ogu.com.cn/problem/P3385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ogu.org/problemnew/show/P1119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ogu.org/problemnew/show/P1772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ogu.org/problemnew/show/P1772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ogu.org/problemnew/show/P1073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ogu.org/problemnew/show/P3953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ogu.org/problemnew/show/P3953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ogu.org/problemnew/show/CF786B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ogu.org/problemnew/show/P3387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ogu.org/problemnew/show/P3388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ogu.org/problemnew/show/P1073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ogu.org/problemnew/show/P1265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ogu.org/problemnew/show/P5687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.png"/><Relationship Id="rId4" Type="http://schemas.openxmlformats.org/officeDocument/2006/relationships/hyperlink" Target="https://www.luogu.org/problemnew/show/P1967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ogu.org/problemnew/show/P1967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4AC703-3404-4825-B251-AA759F97B0D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zh-CN" altLang="en-US" sz="2800">
                <a:cs typeface="Tahoma" pitchFamily="2"/>
              </a:rPr>
              <a:t>图论</a:t>
            </a:r>
            <a:endParaRPr lang="en-US" sz="2800">
              <a:cs typeface="Tahoma" pitchFamily="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76EC088-547B-4BFB-9E12-DD763CB4D6AB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216000" y="2951999"/>
            <a:ext cx="9071640" cy="2022840"/>
          </a:xfrm>
        </p:spPr>
        <p:txBody>
          <a:bodyPr vert="horz" anchor="ctr"/>
          <a:lstStyle/>
          <a:p>
            <a:pPr lvl="0" algn="r" rtl="0"/>
            <a:r>
              <a:rPr lang="en-US" sz="2600">
                <a:ea typeface="新宋体" pitchFamily="2"/>
                <a:cs typeface="Tahoma" pitchFamily="2"/>
              </a:rPr>
              <a:t>wjh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73CD59-3818-4302-A37A-C811E6F1648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/>
              <a:t>货车运输(NOIP2013) </a:t>
            </a:r>
            <a:r>
              <a:rPr lang="en-US" u="sng">
                <a:hlinkClick r:id="rId3"/>
              </a:rPr>
              <a:t>P1967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D12BCF-32C3-4596-BF15-29F2E4CE7206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 vert="horz">
            <a:normAutofit fontScale="92500" lnSpcReduction="10000"/>
          </a:bodyPr>
          <a:lstStyle/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考虑两点间司机的移动路径，一定是最小权值最大的路径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看起来很像二分，但是多组询问</a:t>
            </a:r>
          </a:p>
          <a:p>
            <a:pPr lvl="0" rtl="0">
              <a:buSzPct val="45000"/>
              <a:buFont typeface="StarSymbol"/>
              <a:buChar char="●"/>
            </a:pPr>
            <a:endParaRPr lang="en-US">
              <a:cs typeface="Tahoma" pitchFamily="2"/>
            </a:endParaRP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两点间路径唯一：树的定义之一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所以司机会走的边构成了一棵树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类似最小瓶颈生成树，本题走的边都在最大生成树上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然后问题转化为了多组询问，树上两点间路径最小值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en-US">
                <a:cs typeface="Tahoma" pitchFamily="2"/>
              </a:rPr>
              <a:t>LCA时倍增维护即可</a:t>
            </a:r>
          </a:p>
          <a:p>
            <a:pPr lvl="0" rtl="0">
              <a:buSzPct val="45000"/>
              <a:buFont typeface="StarSymbol"/>
              <a:buChar char="●"/>
            </a:pPr>
            <a:endParaRPr lang="en-US">
              <a:cs typeface="Tahoma" pitchFamily="2"/>
            </a:endParaRP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这道题思考方式是典型的，图</a:t>
            </a:r>
            <a:r>
              <a:rPr lang="en-US" altLang="zh-CN">
                <a:cs typeface="Tahoma" pitchFamily="2"/>
              </a:rPr>
              <a:t>-&gt;</a:t>
            </a:r>
            <a:r>
              <a:rPr lang="zh-CN" altLang="en-US">
                <a:cs typeface="Tahoma" pitchFamily="2"/>
              </a:rPr>
              <a:t>最小生成树</a:t>
            </a:r>
            <a:r>
              <a:rPr lang="en-US" altLang="zh-CN">
                <a:cs typeface="Tahoma" pitchFamily="2"/>
              </a:rPr>
              <a:t>-&gt;</a:t>
            </a:r>
            <a:r>
              <a:rPr lang="zh-CN" altLang="en-US">
                <a:cs typeface="Tahoma" pitchFamily="2"/>
              </a:rPr>
              <a:t>树上算法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1FE8FC-60DE-4224-B4BF-5D323295ED6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/>
              <a:t>（严格）次小生成树</a:t>
            </a:r>
            <a:r>
              <a:rPr lang="en-US"/>
              <a:t> </a:t>
            </a:r>
            <a:r>
              <a:rPr lang="en-US" u="sng">
                <a:hlinkClick r:id="rId3"/>
              </a:rPr>
              <a:t>P4180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90B5C3-54C0-47CC-8697-1B70DC613E2C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 vert="horz"/>
          <a:lstStyle/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边权和大于最小生成树的，最小的一颗生成树</a:t>
            </a:r>
          </a:p>
          <a:p>
            <a:pPr lvl="0" rtl="0">
              <a:buSzPct val="45000"/>
              <a:buFont typeface="StarSymbol"/>
              <a:buChar char="●"/>
            </a:pPr>
            <a:endParaRPr lang="en-US">
              <a:cs typeface="Tahoma" pitchFamily="2"/>
            </a:endParaRP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枚举没有被使用的边，这条边两个端点在树中有一条路径，而所枚举的边一定大于等于路径上的最大边。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这条边加入树后出现了一个环，现在需要从环上原来的路径里删去一条边。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删掉路径上的最大边，如果相等的话删去次大边，这样树的权值增加了。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F30D60-F19A-43B2-A6DB-557854ABAA2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/>
              <a:t>（严格）次小生成树</a:t>
            </a:r>
            <a:r>
              <a:rPr lang="en-US"/>
              <a:t> </a:t>
            </a:r>
            <a:r>
              <a:rPr lang="en-US" u="sng">
                <a:hlinkClick r:id="rId3"/>
              </a:rPr>
              <a:t>P4180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7700E8-7E5E-478B-8D4B-6952EC8F2C6B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 vert="horz"/>
          <a:lstStyle/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树中加入了这条边之后，目标仍是最小化边权和，考虑贪心的</a:t>
            </a:r>
            <a:r>
              <a:rPr lang="en-US" altLang="zh-CN">
                <a:cs typeface="Tahoma" pitchFamily="2"/>
              </a:rPr>
              <a:t>Kruskal</a:t>
            </a:r>
            <a:r>
              <a:rPr lang="zh-CN" altLang="en-US">
                <a:cs typeface="Tahoma" pitchFamily="2"/>
              </a:rPr>
              <a:t>算法。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最开始时加入了我们枚举的这条边，则</a:t>
            </a:r>
            <a:r>
              <a:rPr lang="en-US" altLang="zh-CN">
                <a:cs typeface="Tahoma" pitchFamily="2"/>
              </a:rPr>
              <a:t>Kruskal</a:t>
            </a:r>
            <a:r>
              <a:rPr lang="zh-CN" altLang="en-US">
                <a:cs typeface="Tahoma" pitchFamily="2"/>
              </a:rPr>
              <a:t>在执行过程中最开始加的一部分边不会受到影响。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但当原算法某一步加入</a:t>
            </a:r>
            <a:r>
              <a:rPr lang="en-US" altLang="zh-CN">
                <a:cs typeface="Tahoma" pitchFamily="2"/>
              </a:rPr>
              <a:t>MST</a:t>
            </a:r>
            <a:r>
              <a:rPr lang="zh-CN" altLang="en-US">
                <a:cs typeface="Tahoma" pitchFamily="2"/>
              </a:rPr>
              <a:t>上的边时，在次小生成树中原边两端已经联通，则会被跳过。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在接下来的算法流程中，连通性和</a:t>
            </a:r>
            <a:r>
              <a:rPr lang="en-US" altLang="zh-CN">
                <a:cs typeface="Tahoma" pitchFamily="2"/>
              </a:rPr>
              <a:t>MST</a:t>
            </a:r>
            <a:r>
              <a:rPr lang="zh-CN" altLang="en-US">
                <a:cs typeface="Tahoma" pitchFamily="2"/>
              </a:rPr>
              <a:t>的算法时一样，所以后面的边也不会受到影响。</a:t>
            </a:r>
          </a:p>
          <a:p>
            <a:pPr lvl="0" rtl="0">
              <a:buSzPct val="45000"/>
              <a:buFont typeface="StarSymbol"/>
              <a:buChar char="●"/>
            </a:pPr>
            <a:endParaRPr lang="en-US">
              <a:cs typeface="Tahoma" pitchFamily="2"/>
            </a:endParaRP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结论：次小生成树和最小生成树只有一条边不同。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FDE738-833B-49D6-890B-A13893ADC79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/>
              <a:t>题目建模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243275-67E0-41D6-93FD-DA7AB0C7B78C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 vert="horz"/>
          <a:lstStyle/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如果只考最小生成树的话模型会比较简单，只要找到题目中哪些元素对应点，哪些费用对应边建图就可以了，可能用到拆点拆边之类的技巧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比较难的题目则是求最小生成树之后再做树上操作，最常见的是</a:t>
            </a:r>
            <a:r>
              <a:rPr lang="en-US" altLang="zh-CN">
                <a:cs typeface="Tahoma" pitchFamily="2"/>
              </a:rPr>
              <a:t>LCA/</a:t>
            </a:r>
            <a:r>
              <a:rPr lang="zh-CN" altLang="en-US">
                <a:cs typeface="Tahoma" pitchFamily="2"/>
              </a:rPr>
              <a:t>树剖后维护信息，但也可能需要树型</a:t>
            </a:r>
            <a:r>
              <a:rPr lang="en-US" altLang="zh-CN">
                <a:cs typeface="Tahoma" pitchFamily="2"/>
              </a:rPr>
              <a:t>DP</a:t>
            </a:r>
            <a:r>
              <a:rPr lang="zh-CN" altLang="en-US">
                <a:cs typeface="Tahoma" pitchFamily="2"/>
              </a:rPr>
              <a:t>，计数之类的算法。这种题目中求最小生成树是第一步，考虑到图上是否有多余信息，就会发现有用的信息构成了生成树。</a:t>
            </a:r>
          </a:p>
          <a:p>
            <a:pPr lvl="0" rtl="0">
              <a:buSzPct val="45000"/>
              <a:buFont typeface="StarSymbol"/>
              <a:buChar char="●"/>
            </a:pPr>
            <a:endParaRPr lang="en-US">
              <a:cs typeface="Tahoma" pitchFamily="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6DB062-C7CE-4741-9967-30119C0406A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/>
              <a:t>最短路问题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1167B5-C5D5-4FEC-AB61-CFE00704B199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 vert="horz">
            <a:normAutofit fontScale="62500" lnSpcReduction="20000"/>
          </a:bodyPr>
          <a:lstStyle/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求从</a:t>
            </a:r>
            <a:r>
              <a:rPr lang="en-US" altLang="zh-CN">
                <a:cs typeface="Tahoma" pitchFamily="2"/>
              </a:rPr>
              <a:t>s</a:t>
            </a:r>
            <a:r>
              <a:rPr lang="zh-CN" altLang="en-US">
                <a:cs typeface="Tahoma" pitchFamily="2"/>
              </a:rPr>
              <a:t>到</a:t>
            </a:r>
            <a:r>
              <a:rPr lang="en-US" altLang="zh-CN">
                <a:cs typeface="Tahoma" pitchFamily="2"/>
              </a:rPr>
              <a:t>t</a:t>
            </a:r>
            <a:r>
              <a:rPr lang="zh-CN" altLang="en-US">
                <a:cs typeface="Tahoma" pitchFamily="2"/>
              </a:rPr>
              <a:t>权值和最小的路径</a:t>
            </a:r>
          </a:p>
          <a:p>
            <a:pPr lvl="0" rtl="0">
              <a:buSzPct val="45000"/>
              <a:buFont typeface="StarSymbol"/>
              <a:buChar char="●"/>
            </a:pPr>
            <a:endParaRPr lang="en-US">
              <a:cs typeface="Tahoma" pitchFamily="2"/>
            </a:endParaRPr>
          </a:p>
          <a:p>
            <a:pPr lvl="0" rtl="0">
              <a:buSzPct val="45000"/>
              <a:buFont typeface="StarSymbol"/>
              <a:buChar char="●"/>
            </a:pPr>
            <a:r>
              <a:rPr lang="en-US">
                <a:cs typeface="Tahoma" pitchFamily="2"/>
              </a:rPr>
              <a:t>Floyd算法：</a:t>
            </a:r>
          </a:p>
          <a:p>
            <a:pPr marL="457200" lvl="2" indent="0" hangingPunct="0">
              <a:lnSpc>
                <a:spcPct val="100000"/>
              </a:lnSpc>
              <a:spcBef>
                <a:spcPts val="0"/>
              </a:spcBef>
              <a:spcAft>
                <a:spcPts val="1060"/>
              </a:spcAft>
              <a:buSzPct val="75000"/>
              <a:buFont typeface="StarSymbol"/>
              <a:buChar char="–"/>
            </a:pPr>
            <a:r>
              <a:rPr lang="zh-CN" altLang="en-US">
                <a:latin typeface="Consolas" pitchFamily="49"/>
                <a:ea typeface="黑体" pitchFamily="49"/>
                <a:cs typeface="Tahoma" pitchFamily="2"/>
              </a:rPr>
              <a:t>多源最短路，求出所有点对的最短路长度</a:t>
            </a:r>
          </a:p>
          <a:p>
            <a:pPr marL="457200" lvl="2" indent="0" hangingPunct="0">
              <a:lnSpc>
                <a:spcPct val="100000"/>
              </a:lnSpc>
              <a:spcBef>
                <a:spcPts val="0"/>
              </a:spcBef>
              <a:spcAft>
                <a:spcPts val="1060"/>
              </a:spcAft>
              <a:buSzPct val="75000"/>
              <a:buFont typeface="StarSymbol"/>
              <a:buChar char="–"/>
            </a:pPr>
            <a:r>
              <a:rPr lang="zh-CN" altLang="en-US">
                <a:latin typeface="Consolas" pitchFamily="49"/>
                <a:ea typeface="黑体" pitchFamily="49"/>
                <a:cs typeface="Tahoma" pitchFamily="2"/>
              </a:rPr>
              <a:t>时间复杂度：</a:t>
            </a:r>
            <a:r>
              <a:rPr lang="en-US" altLang="zh-CN">
                <a:latin typeface="Consolas" pitchFamily="49"/>
                <a:ea typeface="黑体" pitchFamily="49"/>
                <a:cs typeface="Tahoma" pitchFamily="2"/>
              </a:rPr>
              <a:t>O(n³)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en-US">
                <a:cs typeface="Tahoma" pitchFamily="2"/>
              </a:rPr>
              <a:t>Dijkstra算法：</a:t>
            </a:r>
          </a:p>
          <a:p>
            <a:pPr marL="457200" lvl="2" indent="0" hangingPunct="0">
              <a:lnSpc>
                <a:spcPct val="100000"/>
              </a:lnSpc>
              <a:spcBef>
                <a:spcPts val="0"/>
              </a:spcBef>
              <a:spcAft>
                <a:spcPts val="1060"/>
              </a:spcAft>
              <a:buSzPct val="75000"/>
              <a:buFont typeface="StarSymbol"/>
              <a:buChar char="–"/>
            </a:pPr>
            <a:r>
              <a:rPr lang="zh-CN" altLang="en-US">
                <a:latin typeface="Consolas" pitchFamily="49"/>
                <a:ea typeface="黑体" pitchFamily="49"/>
                <a:cs typeface="Tahoma" pitchFamily="2"/>
              </a:rPr>
              <a:t>单源最短路，求出某个点</a:t>
            </a:r>
            <a:r>
              <a:rPr lang="en-US" altLang="zh-CN">
                <a:latin typeface="Consolas" pitchFamily="49"/>
                <a:ea typeface="黑体" pitchFamily="49"/>
                <a:cs typeface="Tahoma" pitchFamily="2"/>
              </a:rPr>
              <a:t>s</a:t>
            </a:r>
            <a:r>
              <a:rPr lang="zh-CN" altLang="en-US">
                <a:latin typeface="Consolas" pitchFamily="49"/>
                <a:ea typeface="黑体" pitchFamily="49"/>
                <a:cs typeface="Tahoma" pitchFamily="2"/>
              </a:rPr>
              <a:t>到所有点的最短路长度</a:t>
            </a:r>
          </a:p>
          <a:p>
            <a:pPr marL="457200" lvl="2" indent="0" hangingPunct="0">
              <a:lnSpc>
                <a:spcPct val="100000"/>
              </a:lnSpc>
              <a:spcBef>
                <a:spcPts val="0"/>
              </a:spcBef>
              <a:spcAft>
                <a:spcPts val="1060"/>
              </a:spcAft>
              <a:buSzPct val="75000"/>
              <a:buFont typeface="StarSymbol"/>
              <a:buChar char="–"/>
            </a:pPr>
            <a:r>
              <a:rPr lang="zh-CN" altLang="en-US">
                <a:latin typeface="Consolas" pitchFamily="49"/>
                <a:ea typeface="黑体" pitchFamily="49"/>
                <a:cs typeface="Tahoma" pitchFamily="2"/>
              </a:rPr>
              <a:t>时间复杂度：</a:t>
            </a:r>
            <a:r>
              <a:rPr lang="en-US" altLang="zh-CN">
                <a:latin typeface="Consolas" pitchFamily="49"/>
                <a:ea typeface="黑体" pitchFamily="49"/>
                <a:cs typeface="Tahoma" pitchFamily="2"/>
              </a:rPr>
              <a:t>O(n²)/O(mlogn)</a:t>
            </a:r>
          </a:p>
          <a:p>
            <a:pPr marL="457200" lvl="2" indent="0" hangingPunct="0">
              <a:lnSpc>
                <a:spcPct val="100000"/>
              </a:lnSpc>
              <a:spcBef>
                <a:spcPts val="0"/>
              </a:spcBef>
              <a:spcAft>
                <a:spcPts val="1060"/>
              </a:spcAft>
              <a:buSzPct val="75000"/>
              <a:buFont typeface="StarSymbol"/>
              <a:buChar char="–"/>
            </a:pPr>
            <a:r>
              <a:rPr lang="zh-CN" altLang="en-US">
                <a:latin typeface="Consolas" pitchFamily="49"/>
                <a:ea typeface="黑体" pitchFamily="49"/>
                <a:cs typeface="Tahoma" pitchFamily="2"/>
              </a:rPr>
              <a:t>无法处理负权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en-US">
                <a:cs typeface="Tahoma" pitchFamily="2"/>
              </a:rPr>
              <a:t>SPFA算法，即队列优化的Bellman-Ford算法：</a:t>
            </a:r>
          </a:p>
          <a:p>
            <a:pPr marL="457200" lvl="2" indent="0" hangingPunct="0">
              <a:lnSpc>
                <a:spcPct val="100000"/>
              </a:lnSpc>
              <a:spcBef>
                <a:spcPts val="0"/>
              </a:spcBef>
              <a:spcAft>
                <a:spcPts val="1060"/>
              </a:spcAft>
              <a:buSzPct val="75000"/>
              <a:buFont typeface="StarSymbol"/>
              <a:buChar char="–"/>
            </a:pPr>
            <a:r>
              <a:rPr lang="zh-CN" altLang="en-US">
                <a:latin typeface="Consolas" pitchFamily="49"/>
                <a:ea typeface="黑体" pitchFamily="49"/>
                <a:cs typeface="Tahoma" pitchFamily="2"/>
              </a:rPr>
              <a:t>单源最短路，求出某个点</a:t>
            </a:r>
            <a:r>
              <a:rPr lang="en-US" altLang="zh-CN">
                <a:latin typeface="Consolas" pitchFamily="49"/>
                <a:ea typeface="黑体" pitchFamily="49"/>
                <a:cs typeface="Tahoma" pitchFamily="2"/>
              </a:rPr>
              <a:t>s</a:t>
            </a:r>
            <a:r>
              <a:rPr lang="zh-CN" altLang="en-US">
                <a:latin typeface="Consolas" pitchFamily="49"/>
                <a:ea typeface="黑体" pitchFamily="49"/>
                <a:cs typeface="Tahoma" pitchFamily="2"/>
              </a:rPr>
              <a:t>到所有点的最短路长度</a:t>
            </a:r>
          </a:p>
          <a:p>
            <a:pPr marL="457200" lvl="2" indent="0" hangingPunct="0">
              <a:lnSpc>
                <a:spcPct val="100000"/>
              </a:lnSpc>
              <a:spcBef>
                <a:spcPts val="0"/>
              </a:spcBef>
              <a:spcAft>
                <a:spcPts val="1060"/>
              </a:spcAft>
              <a:buSzPct val="75000"/>
              <a:buFont typeface="StarSymbol"/>
              <a:buChar char="–"/>
            </a:pPr>
            <a:r>
              <a:rPr lang="zh-CN" altLang="en-US">
                <a:latin typeface="Consolas" pitchFamily="49"/>
                <a:ea typeface="黑体" pitchFamily="49"/>
                <a:cs typeface="Tahoma" pitchFamily="2"/>
              </a:rPr>
              <a:t>时间复杂度：声称为</a:t>
            </a:r>
            <a:r>
              <a:rPr lang="en-US" altLang="zh-CN">
                <a:latin typeface="Consolas" pitchFamily="49"/>
                <a:ea typeface="黑体" pitchFamily="49"/>
                <a:cs typeface="Tahoma" pitchFamily="2"/>
              </a:rPr>
              <a:t>O(m)</a:t>
            </a:r>
            <a:r>
              <a:rPr lang="zh-CN" altLang="en-US">
                <a:latin typeface="Consolas" pitchFamily="49"/>
                <a:ea typeface="黑体" pitchFamily="49"/>
                <a:cs typeface="Tahoma" pitchFamily="2"/>
              </a:rPr>
              <a:t>，最坏</a:t>
            </a:r>
            <a:r>
              <a:rPr lang="en-US" altLang="zh-CN">
                <a:latin typeface="Consolas" pitchFamily="49"/>
                <a:ea typeface="黑体" pitchFamily="49"/>
                <a:cs typeface="Tahoma" pitchFamily="2"/>
              </a:rPr>
              <a:t>O(nm)</a:t>
            </a:r>
            <a:r>
              <a:rPr lang="zh-CN" altLang="en-US">
                <a:latin typeface="Consolas" pitchFamily="49"/>
                <a:ea typeface="黑体" pitchFamily="49"/>
                <a:cs typeface="Tahoma" pitchFamily="2"/>
              </a:rPr>
              <a:t>，容易卡到最坏</a:t>
            </a:r>
          </a:p>
          <a:p>
            <a:pPr marL="457200" lvl="2" indent="0" hangingPunct="0">
              <a:lnSpc>
                <a:spcPct val="100000"/>
              </a:lnSpc>
              <a:spcBef>
                <a:spcPts val="0"/>
              </a:spcBef>
              <a:spcAft>
                <a:spcPts val="1060"/>
              </a:spcAft>
              <a:buSzPct val="75000"/>
              <a:buFont typeface="StarSymbol"/>
              <a:buChar char="–"/>
            </a:pPr>
            <a:r>
              <a:rPr lang="zh-CN" altLang="en-US">
                <a:latin typeface="Consolas" pitchFamily="49"/>
                <a:ea typeface="黑体" pitchFamily="49"/>
                <a:cs typeface="Tahoma" pitchFamily="2"/>
              </a:rPr>
              <a:t>可以处理负权边，可以判断负权环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E00FC4-400E-4AC6-81B1-65B398DE782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/>
              <a:t>单源最短路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84DDE1-C583-4D69-A006-F1595D7ED5E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 vert="horz"/>
          <a:lstStyle/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维护一个</a:t>
            </a:r>
            <a:r>
              <a:rPr lang="en-US" altLang="zh-CN">
                <a:cs typeface="Tahoma" pitchFamily="2"/>
              </a:rPr>
              <a:t>dis[MAXN]</a:t>
            </a:r>
            <a:r>
              <a:rPr lang="zh-CN" altLang="en-US">
                <a:cs typeface="Tahoma" pitchFamily="2"/>
              </a:rPr>
              <a:t>数组，</a:t>
            </a:r>
            <a:r>
              <a:rPr lang="en-US" altLang="zh-CN">
                <a:cs typeface="Tahoma" pitchFamily="2"/>
              </a:rPr>
              <a:t>dis[i]</a:t>
            </a:r>
            <a:r>
              <a:rPr lang="zh-CN" altLang="en-US">
                <a:cs typeface="Tahoma" pitchFamily="2"/>
              </a:rPr>
              <a:t>代表</a:t>
            </a:r>
            <a:r>
              <a:rPr lang="en-US" altLang="zh-CN">
                <a:cs typeface="Tahoma" pitchFamily="2"/>
              </a:rPr>
              <a:t>s</a:t>
            </a:r>
            <a:r>
              <a:rPr lang="zh-CN" altLang="en-US">
                <a:cs typeface="Tahoma" pitchFamily="2"/>
              </a:rPr>
              <a:t>到</a:t>
            </a:r>
            <a:r>
              <a:rPr lang="en-US" altLang="zh-CN">
                <a:cs typeface="Tahoma" pitchFamily="2"/>
              </a:rPr>
              <a:t>i</a:t>
            </a:r>
            <a:r>
              <a:rPr lang="zh-CN" altLang="en-US">
                <a:cs typeface="Tahoma" pitchFamily="2"/>
              </a:rPr>
              <a:t>的最短路径长度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en-US">
                <a:cs typeface="Tahoma" pitchFamily="2"/>
              </a:rPr>
              <a:t>dis[s]=0,其他为INF</a:t>
            </a:r>
          </a:p>
          <a:p>
            <a:pPr lvl="0" rtl="0">
              <a:buSzPct val="45000"/>
              <a:buFont typeface="StarSymbol"/>
              <a:buChar char="●"/>
            </a:pPr>
            <a:endParaRPr lang="en-US">
              <a:cs typeface="Tahoma" pitchFamily="2"/>
            </a:endParaRP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松弛操作：通过某条路径更新</a:t>
            </a:r>
            <a:r>
              <a:rPr lang="en-US" altLang="zh-CN">
                <a:cs typeface="Tahoma" pitchFamily="2"/>
              </a:rPr>
              <a:t>dis[v]</a:t>
            </a:r>
            <a:r>
              <a:rPr lang="zh-CN" altLang="en-US">
                <a:cs typeface="Tahoma" pitchFamily="2"/>
              </a:rPr>
              <a:t>的值</a:t>
            </a:r>
          </a:p>
          <a:p>
            <a:pPr marL="457200" lvl="2" indent="0" hangingPunct="0">
              <a:spcBef>
                <a:spcPts val="0"/>
              </a:spcBef>
              <a:spcAft>
                <a:spcPts val="1060"/>
              </a:spcAft>
              <a:buSzPct val="75000"/>
              <a:buFont typeface="StarSymbol"/>
              <a:buChar char="–"/>
            </a:pPr>
            <a:r>
              <a:rPr lang="en-US">
                <a:latin typeface="Consolas" pitchFamily="49"/>
                <a:ea typeface="黑体" pitchFamily="49"/>
                <a:cs typeface="Tahoma" pitchFamily="2"/>
              </a:rPr>
              <a:t>if (dis[v] &gt; dis[u] + e.dist) dis[v] = dis[u] + e.dist</a:t>
            </a:r>
          </a:p>
          <a:p>
            <a:pPr marL="457200" lvl="2" indent="0" hangingPunct="0">
              <a:spcBef>
                <a:spcPts val="0"/>
              </a:spcBef>
              <a:spcAft>
                <a:spcPts val="1060"/>
              </a:spcAft>
              <a:buSzPct val="75000"/>
              <a:buFont typeface="StarSymbol"/>
              <a:buChar char="–"/>
            </a:pPr>
            <a:r>
              <a:rPr lang="zh-CN" altLang="en-US">
                <a:latin typeface="Consolas" pitchFamily="49"/>
                <a:ea typeface="黑体" pitchFamily="49"/>
                <a:cs typeface="Tahoma" pitchFamily="2"/>
              </a:rPr>
              <a:t>尝试使用</a:t>
            </a:r>
            <a:r>
              <a:rPr lang="en-US" altLang="zh-CN">
                <a:latin typeface="Consolas" pitchFamily="49"/>
                <a:ea typeface="黑体" pitchFamily="49"/>
                <a:cs typeface="Tahoma" pitchFamily="2"/>
              </a:rPr>
              <a:t>s</a:t>
            </a:r>
            <a:r>
              <a:rPr lang="zh-CN" altLang="en-US">
                <a:latin typeface="Consolas" pitchFamily="49"/>
                <a:ea typeface="黑体" pitchFamily="49"/>
                <a:cs typeface="Tahoma" pitchFamily="2"/>
              </a:rPr>
              <a:t>到</a:t>
            </a:r>
            <a:r>
              <a:rPr lang="en-US" altLang="zh-CN">
                <a:latin typeface="Consolas" pitchFamily="49"/>
                <a:ea typeface="黑体" pitchFamily="49"/>
                <a:cs typeface="Tahoma" pitchFamily="2"/>
              </a:rPr>
              <a:t>u</a:t>
            </a:r>
            <a:r>
              <a:rPr lang="zh-CN" altLang="en-US">
                <a:latin typeface="Consolas" pitchFamily="49"/>
                <a:ea typeface="黑体" pitchFamily="49"/>
                <a:cs typeface="Tahoma" pitchFamily="2"/>
              </a:rPr>
              <a:t>的最短路加上边</a:t>
            </a:r>
            <a:r>
              <a:rPr lang="en-US" altLang="zh-CN">
                <a:latin typeface="Consolas" pitchFamily="49"/>
                <a:ea typeface="黑体" pitchFamily="49"/>
                <a:cs typeface="Tahoma" pitchFamily="2"/>
              </a:rPr>
              <a:t>(u,v)</a:t>
            </a:r>
            <a:r>
              <a:rPr lang="zh-CN" altLang="en-US">
                <a:latin typeface="Consolas" pitchFamily="49"/>
                <a:ea typeface="黑体" pitchFamily="49"/>
                <a:cs typeface="Tahoma" pitchFamily="2"/>
              </a:rPr>
              <a:t>的长度来更新</a:t>
            </a:r>
            <a:r>
              <a:rPr lang="en-US" altLang="zh-CN">
                <a:latin typeface="Consolas" pitchFamily="49"/>
                <a:ea typeface="黑体" pitchFamily="49"/>
                <a:cs typeface="Tahoma" pitchFamily="2"/>
              </a:rPr>
              <a:t>s</a:t>
            </a:r>
            <a:r>
              <a:rPr lang="zh-CN" altLang="en-US">
                <a:latin typeface="Consolas" pitchFamily="49"/>
                <a:ea typeface="黑体" pitchFamily="49"/>
                <a:cs typeface="Tahoma" pitchFamily="2"/>
              </a:rPr>
              <a:t>到</a:t>
            </a:r>
            <a:r>
              <a:rPr lang="en-US" altLang="zh-CN">
                <a:latin typeface="Consolas" pitchFamily="49"/>
                <a:ea typeface="黑体" pitchFamily="49"/>
                <a:cs typeface="Tahoma" pitchFamily="2"/>
              </a:rPr>
              <a:t>v</a:t>
            </a:r>
            <a:r>
              <a:rPr lang="zh-CN" altLang="en-US">
                <a:latin typeface="Consolas" pitchFamily="49"/>
                <a:ea typeface="黑体" pitchFamily="49"/>
                <a:cs typeface="Tahoma" pitchFamily="2"/>
              </a:rPr>
              <a:t>的最短路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6198DB-FB40-4E15-AC8D-8D25866008E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SPFA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D280BB-65E0-4FD0-817E-554D5E5AF593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 vert="horz"/>
          <a:lstStyle/>
          <a:p>
            <a:pPr lvl="0" rtl="0">
              <a:buSzPct val="45000"/>
              <a:buFont typeface="StarSymbol"/>
              <a:buChar char="●"/>
            </a:pPr>
            <a:r>
              <a:rPr lang="en-US">
                <a:cs typeface="Tahoma" pitchFamily="2"/>
              </a:rPr>
              <a:t>Bellman-Ford</a:t>
            </a:r>
            <a:r>
              <a:rPr lang="zh-CN" altLang="en-US">
                <a:cs typeface="Tahoma" pitchFamily="2"/>
              </a:rPr>
              <a:t>：对整张图进行</a:t>
            </a:r>
            <a:r>
              <a:rPr lang="en-US">
                <a:cs typeface="Tahoma" pitchFamily="2"/>
              </a:rPr>
              <a:t>n-1</a:t>
            </a:r>
            <a:r>
              <a:rPr lang="zh-CN" altLang="en-US">
                <a:cs typeface="Tahoma" pitchFamily="2"/>
              </a:rPr>
              <a:t>轮松弛，每次枚举每条边进行松弛。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第</a:t>
            </a:r>
            <a:r>
              <a:rPr lang="en-US" altLang="zh-CN">
                <a:cs typeface="Tahoma" pitchFamily="2"/>
              </a:rPr>
              <a:t>i</a:t>
            </a:r>
            <a:r>
              <a:rPr lang="zh-CN" altLang="en-US">
                <a:cs typeface="Tahoma" pitchFamily="2"/>
              </a:rPr>
              <a:t>轮松弛保证了边数</a:t>
            </a:r>
            <a:r>
              <a:rPr lang="en-US" altLang="zh-CN">
                <a:cs typeface="Tahoma" pitchFamily="2"/>
              </a:rPr>
              <a:t>i</a:t>
            </a:r>
            <a:r>
              <a:rPr lang="zh-CN" altLang="en-US">
                <a:cs typeface="Tahoma" pitchFamily="2"/>
              </a:rPr>
              <a:t>以内的最短路被更新，最后一定能得出最优解。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en-US">
                <a:cs typeface="Tahoma" pitchFamily="2"/>
              </a:rPr>
              <a:t>SPFA：在上述过程中避免无意义的松弛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只有成功的松弛操作才会对终点产生影响，所以使用队列维护等待松弛的点，每次取出一个点进行松弛，对于所有松弛成功的点加入队列</a:t>
            </a:r>
          </a:p>
          <a:p>
            <a:pPr lvl="0" rtl="0">
              <a:buSzPct val="45000"/>
              <a:buFont typeface="StarSymbol"/>
              <a:buChar char="●"/>
            </a:pPr>
            <a:endParaRPr lang="en-US">
              <a:cs typeface="Tahoma" pitchFamily="2"/>
            </a:endParaRP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判负环：加个入队计数器，某个点松弛了第</a:t>
            </a:r>
            <a:r>
              <a:rPr lang="en-US" altLang="zh-CN">
                <a:cs typeface="Tahoma" pitchFamily="2"/>
              </a:rPr>
              <a:t>n</a:t>
            </a:r>
            <a:r>
              <a:rPr lang="zh-CN" altLang="en-US">
                <a:cs typeface="Tahoma" pitchFamily="2"/>
              </a:rPr>
              <a:t>次，说明有边数为</a:t>
            </a:r>
            <a:r>
              <a:rPr lang="en-US" altLang="zh-CN">
                <a:cs typeface="Tahoma" pitchFamily="2"/>
              </a:rPr>
              <a:t>n</a:t>
            </a:r>
            <a:r>
              <a:rPr lang="zh-CN" altLang="en-US">
                <a:cs typeface="Tahoma" pitchFamily="2"/>
              </a:rPr>
              <a:t>的最短路，则最短路上有负环。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模板 </a:t>
            </a:r>
            <a:r>
              <a:rPr lang="en-US" u="sng">
                <a:cs typeface="Tahoma" pitchFamily="2"/>
                <a:hlinkClick r:id="rId3"/>
              </a:rPr>
              <a:t>P3385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5A66F6-8095-4738-9D87-06DC2FAADB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pPr lvl="0"/>
            <a:r>
              <a:rPr lang="zh-CN"/>
              <a:t>灾后重建 </a:t>
            </a:r>
            <a:r>
              <a:rPr lang="en-US" u="sng">
                <a:hlinkClick r:id="rId3"/>
              </a:rPr>
              <a:t>P1119</a:t>
            </a:r>
            <a:r>
              <a:rPr lang="en-US"/>
              <a:t> </a:t>
            </a:r>
          </a:p>
        </p:txBody>
      </p:sp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DC0C9BE5-F481-4384-907D-FD87059397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lum/>
            <a:alphaModFix/>
          </a:blip>
          <a:stretch>
            <a:fillRect/>
          </a:stretch>
        </p:blipFill>
        <p:spPr>
          <a:xfrm>
            <a:off x="938554" y="1673225"/>
            <a:ext cx="8201930" cy="3727450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AB51098-70B7-441F-ACA0-8C865C14B0F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224000" y="4824000"/>
            <a:ext cx="7482959" cy="69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BD6D4-254A-4F63-B2DF-D3B56E3E589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Floyd算法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4EE78B-69E9-4BE5-B868-62081C5B6815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 vert="horz"/>
          <a:lstStyle/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设</a:t>
            </a:r>
            <a:r>
              <a:rPr lang="en-US" altLang="zh-CN">
                <a:cs typeface="Tahoma" pitchFamily="2"/>
              </a:rPr>
              <a:t>d[i][j][k]</a:t>
            </a:r>
            <a:r>
              <a:rPr lang="zh-CN" altLang="en-US">
                <a:cs typeface="Tahoma" pitchFamily="2"/>
              </a:rPr>
              <a:t>为从</a:t>
            </a:r>
            <a:r>
              <a:rPr lang="en-US" altLang="zh-CN">
                <a:cs typeface="Tahoma" pitchFamily="2"/>
              </a:rPr>
              <a:t>i</a:t>
            </a:r>
            <a:r>
              <a:rPr lang="zh-CN" altLang="en-US">
                <a:cs typeface="Tahoma" pitchFamily="2"/>
              </a:rPr>
              <a:t>到</a:t>
            </a:r>
            <a:r>
              <a:rPr lang="en-US" altLang="zh-CN">
                <a:cs typeface="Tahoma" pitchFamily="2"/>
              </a:rPr>
              <a:t>j</a:t>
            </a:r>
            <a:r>
              <a:rPr lang="zh-CN" altLang="en-US">
                <a:cs typeface="Tahoma" pitchFamily="2"/>
              </a:rPr>
              <a:t>，仅通过编号为</a:t>
            </a:r>
            <a:r>
              <a:rPr lang="en-US" altLang="zh-CN">
                <a:cs typeface="Tahoma" pitchFamily="2"/>
              </a:rPr>
              <a:t>1-k</a:t>
            </a:r>
            <a:r>
              <a:rPr lang="zh-CN" altLang="en-US">
                <a:cs typeface="Tahoma" pitchFamily="2"/>
              </a:rPr>
              <a:t>的中间节点的最短路径距离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en-US">
                <a:cs typeface="Tahoma" pitchFamily="2"/>
              </a:rPr>
              <a:t>d[i][j][k]=min(d[i][j][k-1], d[i][k][k-1] + d[k][j][k-1])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初始值</a:t>
            </a:r>
            <a:r>
              <a:rPr lang="en-US" altLang="zh-CN">
                <a:cs typeface="Tahoma" pitchFamily="2"/>
              </a:rPr>
              <a:t>d[i][j][0]</a:t>
            </a:r>
            <a:r>
              <a:rPr lang="zh-CN" altLang="en-US">
                <a:cs typeface="Tahoma" pitchFamily="2"/>
              </a:rPr>
              <a:t>为两点之间边权值，未连通为</a:t>
            </a:r>
            <a:r>
              <a:rPr lang="en-US" altLang="zh-CN">
                <a:cs typeface="Tahoma" pitchFamily="2"/>
              </a:rPr>
              <a:t>INF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从</a:t>
            </a:r>
            <a:r>
              <a:rPr lang="en-US" altLang="zh-CN">
                <a:cs typeface="Tahoma" pitchFamily="2"/>
              </a:rPr>
              <a:t>1</a:t>
            </a:r>
            <a:r>
              <a:rPr lang="zh-CN" altLang="en-US">
                <a:cs typeface="Tahoma" pitchFamily="2"/>
              </a:rPr>
              <a:t>到</a:t>
            </a:r>
            <a:r>
              <a:rPr lang="en-US" altLang="zh-CN">
                <a:cs typeface="Tahoma" pitchFamily="2"/>
              </a:rPr>
              <a:t>n</a:t>
            </a:r>
            <a:r>
              <a:rPr lang="zh-CN" altLang="en-US">
                <a:cs typeface="Tahoma" pitchFamily="2"/>
              </a:rPr>
              <a:t>枚举</a:t>
            </a:r>
            <a:r>
              <a:rPr lang="en-US" altLang="zh-CN">
                <a:cs typeface="Tahoma" pitchFamily="2"/>
              </a:rPr>
              <a:t>k</a:t>
            </a:r>
            <a:r>
              <a:rPr lang="zh-CN" altLang="en-US">
                <a:cs typeface="Tahoma" pitchFamily="2"/>
              </a:rPr>
              <a:t>，然后枚举</a:t>
            </a:r>
            <a:r>
              <a:rPr lang="en-US" altLang="zh-CN">
                <a:cs typeface="Tahoma" pitchFamily="2"/>
              </a:rPr>
              <a:t>(i, j)</a:t>
            </a:r>
          </a:p>
          <a:p>
            <a:pPr lvl="0" rtl="0">
              <a:buSzPct val="45000"/>
              <a:buFont typeface="StarSymbol"/>
              <a:buChar char="●"/>
            </a:pPr>
            <a:endParaRPr lang="en-US">
              <a:cs typeface="Tahoma" pitchFamily="2"/>
            </a:endParaRP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为了方便可以不开第三维，在原地迭代，也就是我们的邻接矩阵上三重循环的</a:t>
            </a:r>
            <a:r>
              <a:rPr lang="en-US" altLang="zh-CN">
                <a:cs typeface="Tahoma" pitchFamily="2"/>
              </a:rPr>
              <a:t>floyd</a:t>
            </a:r>
            <a:r>
              <a:rPr lang="zh-CN" altLang="en-US">
                <a:cs typeface="Tahoma" pitchFamily="2"/>
              </a:rPr>
              <a:t>模板。</a:t>
            </a:r>
          </a:p>
          <a:p>
            <a:pPr lvl="0" rtl="0">
              <a:buSzPct val="45000"/>
              <a:buFont typeface="StarSymbol"/>
              <a:buChar char="●"/>
            </a:pPr>
            <a:endParaRPr lang="en-US">
              <a:cs typeface="Tahoma" pitchFamily="2"/>
            </a:endParaRP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将询问离线处理，按时间顺序排列，</a:t>
            </a:r>
            <a:r>
              <a:rPr lang="en-US" altLang="zh-CN">
                <a:cs typeface="Tahoma" pitchFamily="2"/>
              </a:rPr>
              <a:t>floyd</a:t>
            </a:r>
            <a:r>
              <a:rPr lang="zh-CN" altLang="en-US">
                <a:cs typeface="Tahoma" pitchFamily="2"/>
              </a:rPr>
              <a:t>处理即可。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1CA1AB39-B7D8-46CF-86D9-FE25D659822B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6360"/>
            <a:ext cx="9071640" cy="5021640"/>
          </a:xfrm>
          <a:solidFill>
            <a:srgbClr val="FFFFFF">
              <a:alpha val="70000"/>
            </a:srgbClr>
          </a:solidFill>
        </p:spPr>
        <p:txBody>
          <a:bodyPr vert="horz" anchor="ctr"/>
          <a:lstStyle/>
          <a:p>
            <a:pPr lvl="0" algn="ctr" rtl="0">
              <a:spcBef>
                <a:spcPts val="567"/>
              </a:spcBef>
              <a:spcAft>
                <a:spcPts val="567"/>
              </a:spcAft>
            </a:pPr>
            <a:r>
              <a:rPr lang="zh-CN" altLang="en-US" sz="2800">
                <a:cs typeface="Tahoma" pitchFamily="2"/>
              </a:rPr>
              <a:t>最小生成树的应用</a:t>
            </a:r>
          </a:p>
          <a:p>
            <a:pPr lvl="0" algn="ctr" rtl="0">
              <a:spcBef>
                <a:spcPts val="567"/>
              </a:spcBef>
              <a:spcAft>
                <a:spcPts val="567"/>
              </a:spcAft>
            </a:pPr>
            <a:r>
              <a:rPr lang="zh-CN" altLang="en-US" sz="2800">
                <a:cs typeface="Tahoma" pitchFamily="2"/>
              </a:rPr>
              <a:t>最短路的应用</a:t>
            </a:r>
          </a:p>
          <a:p>
            <a:pPr lvl="0" algn="ctr" rtl="0">
              <a:spcBef>
                <a:spcPts val="567"/>
              </a:spcBef>
              <a:spcAft>
                <a:spcPts val="567"/>
              </a:spcAft>
            </a:pPr>
            <a:r>
              <a:rPr lang="zh-CN" altLang="en-US" sz="2800">
                <a:cs typeface="Tahoma" pitchFamily="2"/>
              </a:rPr>
              <a:t>有向图的强联通分量</a:t>
            </a:r>
          </a:p>
          <a:p>
            <a:pPr lvl="0" algn="ctr" rtl="0">
              <a:spcBef>
                <a:spcPts val="567"/>
              </a:spcBef>
              <a:spcAft>
                <a:spcPts val="567"/>
              </a:spcAft>
            </a:pPr>
            <a:r>
              <a:rPr lang="zh-CN" altLang="en-US" sz="2800">
                <a:cs typeface="Tahoma" pitchFamily="2"/>
              </a:rPr>
              <a:t>无向图的双联通分量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4A27C4-B1BC-4C76-B88F-6A72B7A9DEE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pPr lvl="0"/>
            <a:r>
              <a:rPr lang="zh-CN"/>
              <a:t>物流运输 </a:t>
            </a:r>
            <a:r>
              <a:rPr lang="en-US" u="sng">
                <a:hlinkClick r:id="rId3"/>
              </a:rPr>
              <a:t>P1772</a:t>
            </a:r>
            <a:r>
              <a:rPr lang="en-US"/>
              <a:t> 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D5F154-AE03-43CF-97C9-B915109B533C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 vert="horz"/>
          <a:lstStyle/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物流公司要把一批货物从码头 </a:t>
            </a:r>
            <a:r>
              <a:rPr lang="en-US" altLang="zh-CN">
                <a:cs typeface="Tahoma" pitchFamily="2"/>
              </a:rPr>
              <a:t>A </a:t>
            </a:r>
            <a:r>
              <a:rPr lang="zh-CN" altLang="en-US">
                <a:cs typeface="Tahoma" pitchFamily="2"/>
              </a:rPr>
              <a:t>运到码头 </a:t>
            </a:r>
            <a:r>
              <a:rPr lang="en-US" altLang="zh-CN">
                <a:cs typeface="Tahoma" pitchFamily="2"/>
              </a:rPr>
              <a:t>B</a:t>
            </a:r>
            <a:r>
              <a:rPr lang="zh-CN" altLang="en-US">
                <a:cs typeface="Tahoma" pitchFamily="2"/>
              </a:rPr>
              <a:t>。由于货物量比较大，需要 </a:t>
            </a:r>
            <a:r>
              <a:rPr lang="en-US" altLang="zh-CN">
                <a:cs typeface="Tahoma" pitchFamily="2"/>
              </a:rPr>
              <a:t>n </a:t>
            </a:r>
            <a:r>
              <a:rPr lang="zh-CN" altLang="en-US">
                <a:cs typeface="Tahoma" pitchFamily="2"/>
              </a:rPr>
              <a:t>天才能运完。货物运输过程中一般要转停好几个码头。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物流公司通常会设计一条固定的运输路线，以便对整个运输过程实施严格的管理和跟踪。由于各种因素的存在，有的时候某个码头会无法装卸货物。这时候就必须修改运输路线，让货物能够按时到达目的地。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但是修改路线是</a:t>
            </a:r>
            <a:r>
              <a:rPr lang="en-US" altLang="zh-CN">
                <a:cs typeface="Tahoma" pitchFamily="2"/>
              </a:rPr>
              <a:t>—</a:t>
            </a:r>
            <a:r>
              <a:rPr lang="zh-CN" altLang="en-US">
                <a:cs typeface="Tahoma" pitchFamily="2"/>
              </a:rPr>
              <a:t>件十分麻烦的事情，会带来额外的成本（每次</a:t>
            </a:r>
            <a:r>
              <a:rPr lang="en-US" altLang="zh-CN">
                <a:cs typeface="Tahoma" pitchFamily="2"/>
              </a:rPr>
              <a:t>k</a:t>
            </a:r>
            <a:r>
              <a:rPr lang="zh-CN" altLang="en-US">
                <a:cs typeface="Tahoma" pitchFamily="2"/>
              </a:rPr>
              <a:t>）。因此物流公司希望能够订一个 </a:t>
            </a:r>
            <a:r>
              <a:rPr lang="en-US" altLang="zh-CN">
                <a:cs typeface="Tahoma" pitchFamily="2"/>
              </a:rPr>
              <a:t>n </a:t>
            </a:r>
            <a:r>
              <a:rPr lang="zh-CN" altLang="en-US">
                <a:cs typeface="Tahoma" pitchFamily="2"/>
              </a:rPr>
              <a:t>天的运输计划，使得总成本尽可能地小。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en-US">
                <a:cs typeface="Tahoma" pitchFamily="2"/>
              </a:rPr>
              <a:t>N≤100, m≤20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CB0958-86EE-4531-873D-1C6E32831FF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664000" y="3626280"/>
            <a:ext cx="4917240" cy="1917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DEFFFE-EB28-47DC-84D1-7FFC72A41B6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pPr lvl="0"/>
            <a:r>
              <a:rPr lang="zh-CN"/>
              <a:t>物流运输 </a:t>
            </a:r>
            <a:r>
              <a:rPr lang="en-US" u="sng">
                <a:hlinkClick r:id="rId3"/>
              </a:rPr>
              <a:t>P1772</a:t>
            </a:r>
            <a:r>
              <a:rPr lang="en-US"/>
              <a:t> 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9F236E-81F8-41C5-9BAF-3D6FDA6D790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 vert="horz"/>
          <a:lstStyle/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你需要将</a:t>
            </a:r>
            <a:r>
              <a:rPr lang="en-US" altLang="zh-CN">
                <a:cs typeface="Tahoma" pitchFamily="2"/>
              </a:rPr>
              <a:t>n</a:t>
            </a:r>
            <a:r>
              <a:rPr lang="zh-CN" altLang="en-US">
                <a:cs typeface="Tahoma" pitchFamily="2"/>
              </a:rPr>
              <a:t>天划分为若干个时间段，每个时间段内只能走一直开放的码头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划分过程使用</a:t>
            </a:r>
            <a:r>
              <a:rPr lang="en-US" altLang="zh-CN">
                <a:cs typeface="Tahoma" pitchFamily="2"/>
              </a:rPr>
              <a:t>dp</a:t>
            </a:r>
            <a:r>
              <a:rPr lang="zh-CN" altLang="en-US">
                <a:cs typeface="Tahoma" pitchFamily="2"/>
              </a:rPr>
              <a:t>转移，</a:t>
            </a:r>
            <a:r>
              <a:rPr lang="en-US" altLang="zh-CN">
                <a:cs typeface="Tahoma" pitchFamily="2"/>
              </a:rPr>
              <a:t>dp[i]</a:t>
            </a:r>
            <a:r>
              <a:rPr lang="zh-CN" altLang="en-US">
                <a:cs typeface="Tahoma" pitchFamily="2"/>
              </a:rPr>
              <a:t>表示完成前</a:t>
            </a:r>
            <a:r>
              <a:rPr lang="en-US" altLang="zh-CN">
                <a:cs typeface="Tahoma" pitchFamily="2"/>
              </a:rPr>
              <a:t>i</a:t>
            </a:r>
            <a:r>
              <a:rPr lang="zh-CN" altLang="en-US">
                <a:cs typeface="Tahoma" pitchFamily="2"/>
              </a:rPr>
              <a:t>天运输的最小花费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预处理出从第</a:t>
            </a:r>
            <a:r>
              <a:rPr lang="en-US" altLang="zh-CN">
                <a:cs typeface="Tahoma" pitchFamily="2"/>
              </a:rPr>
              <a:t>i</a:t>
            </a:r>
            <a:r>
              <a:rPr lang="zh-CN" altLang="en-US">
                <a:cs typeface="Tahoma" pitchFamily="2"/>
              </a:rPr>
              <a:t>天到第</a:t>
            </a:r>
            <a:r>
              <a:rPr lang="en-US" altLang="zh-CN">
                <a:cs typeface="Tahoma" pitchFamily="2"/>
              </a:rPr>
              <a:t>j</a:t>
            </a:r>
            <a:r>
              <a:rPr lang="zh-CN" altLang="en-US">
                <a:cs typeface="Tahoma" pitchFamily="2"/>
              </a:rPr>
              <a:t>天的最短路，直接转移即可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预处理过程直接跑</a:t>
            </a:r>
            <a:r>
              <a:rPr lang="en-US" altLang="zh-CN">
                <a:cs typeface="Tahoma" pitchFamily="2"/>
              </a:rPr>
              <a:t>n²</a:t>
            </a:r>
            <a:r>
              <a:rPr lang="zh-CN" altLang="en-US">
                <a:cs typeface="Tahoma" pitchFamily="2"/>
              </a:rPr>
              <a:t>遍最短路即可。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18995C-4E26-4451-9618-1452D483D5F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NOIP2009 </a:t>
            </a:r>
            <a:r>
              <a:rPr lang="en-US" u="sng">
                <a:hlinkClick r:id="rId3"/>
              </a:rPr>
              <a:t>P1073</a:t>
            </a:r>
            <a:r>
              <a:rPr lang="en-US"/>
              <a:t> </a:t>
            </a:r>
            <a:r>
              <a:rPr lang="zh-CN"/>
              <a:t>最优贸易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D07A6E-11EE-41F9-B794-F80AC02F539A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 vert="horz"/>
          <a:lstStyle/>
          <a:p>
            <a:pPr lvl="0" rtl="0">
              <a:buSzPct val="45000"/>
              <a:buFont typeface="StarSymbol"/>
              <a:buChar char="●"/>
            </a:pPr>
            <a:r>
              <a:rPr lang="en-US">
                <a:cs typeface="Tahoma" pitchFamily="2"/>
              </a:rPr>
              <a:t>n(&lt;=100000)个城市之间用单向边或双向边相连，现在要从1号点走到n号点，路径可以有回路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每个城市有一个水晶球售价，现在要在旅途中买卖一次，求最大的收益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A69AD6-DF4B-471D-A4B5-492BA09787E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123280" y="2615760"/>
            <a:ext cx="5724720" cy="2928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422925-CD71-41AF-8033-CB403873976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/>
              <a:t>思路1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983E04-A1F0-4A99-AC7E-4580043E1293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 vert="horz"/>
          <a:lstStyle/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有费用的路径问题可以考虑最短路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分为三个阶段，起点到购买点、购买点到售卖点、售卖点到终点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使用分层图思想，将原图复制为三份对应三个阶段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从第</a:t>
            </a:r>
            <a:r>
              <a:rPr lang="en-US" altLang="zh-CN">
                <a:cs typeface="Tahoma" pitchFamily="2"/>
              </a:rPr>
              <a:t>1</a:t>
            </a:r>
            <a:r>
              <a:rPr lang="zh-CN" altLang="en-US">
                <a:cs typeface="Tahoma" pitchFamily="2"/>
              </a:rPr>
              <a:t>层图到第</a:t>
            </a:r>
            <a:r>
              <a:rPr lang="en-US" altLang="zh-CN">
                <a:cs typeface="Tahoma" pitchFamily="2"/>
              </a:rPr>
              <a:t>2</a:t>
            </a:r>
            <a:r>
              <a:rPr lang="zh-CN" altLang="en-US">
                <a:cs typeface="Tahoma" pitchFamily="2"/>
              </a:rPr>
              <a:t>层图对应购买，对于每个点从第</a:t>
            </a:r>
            <a:r>
              <a:rPr lang="en-US" altLang="zh-CN">
                <a:cs typeface="Tahoma" pitchFamily="2"/>
              </a:rPr>
              <a:t>1</a:t>
            </a:r>
            <a:r>
              <a:rPr lang="zh-CN" altLang="en-US">
                <a:cs typeface="Tahoma" pitchFamily="2"/>
              </a:rPr>
              <a:t>层到第</a:t>
            </a:r>
            <a:r>
              <a:rPr lang="en-US" altLang="zh-CN">
                <a:cs typeface="Tahoma" pitchFamily="2"/>
              </a:rPr>
              <a:t>2</a:t>
            </a:r>
            <a:r>
              <a:rPr lang="zh-CN" altLang="en-US">
                <a:cs typeface="Tahoma" pitchFamily="2"/>
              </a:rPr>
              <a:t>层连边，权值为在这个点购买的费用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从第</a:t>
            </a:r>
            <a:r>
              <a:rPr lang="en-US" altLang="zh-CN">
                <a:cs typeface="Tahoma" pitchFamily="2"/>
              </a:rPr>
              <a:t>2</a:t>
            </a:r>
            <a:r>
              <a:rPr lang="zh-CN" altLang="en-US">
                <a:cs typeface="Tahoma" pitchFamily="2"/>
              </a:rPr>
              <a:t>层图到第</a:t>
            </a:r>
            <a:r>
              <a:rPr lang="en-US" altLang="zh-CN">
                <a:cs typeface="Tahoma" pitchFamily="2"/>
              </a:rPr>
              <a:t>3</a:t>
            </a:r>
            <a:r>
              <a:rPr lang="zh-CN" altLang="en-US">
                <a:cs typeface="Tahoma" pitchFamily="2"/>
              </a:rPr>
              <a:t>层图对应售卖，同理连边，权值为负的费用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由于移动不需要费用，三层图内部的边权为</a:t>
            </a:r>
            <a:r>
              <a:rPr lang="en-US" altLang="zh-CN">
                <a:cs typeface="Tahoma" pitchFamily="2"/>
              </a:rPr>
              <a:t>0</a:t>
            </a:r>
          </a:p>
          <a:p>
            <a:pPr lvl="0" rtl="0">
              <a:buSzPct val="45000"/>
              <a:buFont typeface="StarSymbol"/>
              <a:buChar char="●"/>
            </a:pPr>
            <a:endParaRPr lang="en-US">
              <a:cs typeface="Tahoma" pitchFamily="2"/>
            </a:endParaRP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之后求出来的最短路，层内部的对应移动，跨层的对应购买或者售卖操作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98F1F6-5340-46F8-A1B7-72FA38734F5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pPr lvl="0"/>
            <a:r>
              <a:rPr lang="zh-CN"/>
              <a:t>逛公园 </a:t>
            </a:r>
            <a:r>
              <a:rPr lang="en-US" u="sng">
                <a:hlinkClick r:id="rId3"/>
              </a:rPr>
              <a:t>P3953</a:t>
            </a:r>
            <a:r>
              <a:rPr lang="en-US"/>
              <a:t> 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15284E-19E7-4CB1-8E0D-6A737B52691F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 vert="horz"/>
          <a:lstStyle/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策策同学特别喜欢逛公园。公园可以看成一张</a:t>
            </a:r>
            <a:r>
              <a:rPr lang="en-US">
                <a:cs typeface="Tahoma" pitchFamily="2"/>
              </a:rPr>
              <a:t>N(≤100,000)</a:t>
            </a:r>
            <a:r>
              <a:rPr lang="zh-CN" altLang="en-US">
                <a:cs typeface="Tahoma" pitchFamily="2"/>
              </a:rPr>
              <a:t>个点</a:t>
            </a:r>
            <a:r>
              <a:rPr lang="en-US">
                <a:cs typeface="Tahoma" pitchFamily="2"/>
              </a:rPr>
              <a:t>M(≤200,000)条边构成的有向图，且没有 自环和重边。其中1号点是公园的入口，N号点是公园的出口，每条边有一个非负权值， 代表策策经过这条边所要花的时间。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策策每天都会去逛公园，他总是从</a:t>
            </a:r>
            <a:r>
              <a:rPr lang="en-US" altLang="zh-CN">
                <a:cs typeface="Tahoma" pitchFamily="2"/>
              </a:rPr>
              <a:t>1</a:t>
            </a:r>
            <a:r>
              <a:rPr lang="zh-CN" altLang="en-US">
                <a:cs typeface="Tahoma" pitchFamily="2"/>
              </a:rPr>
              <a:t>号点进去，从</a:t>
            </a:r>
            <a:r>
              <a:rPr lang="en-US" altLang="zh-CN">
                <a:cs typeface="Tahoma" pitchFamily="2"/>
              </a:rPr>
              <a:t>N</a:t>
            </a:r>
            <a:r>
              <a:rPr lang="zh-CN" altLang="en-US">
                <a:cs typeface="Tahoma" pitchFamily="2"/>
              </a:rPr>
              <a:t>号点出来。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策策喜欢新鲜的事物，它不希望有两天逛公园的路线完全一样，同时策策还是一个 特别热爱学习的好孩子，它不希望每天在逛公园这件事上花费太多的时间。如果</a:t>
            </a:r>
            <a:r>
              <a:rPr lang="en-US">
                <a:cs typeface="Tahoma" pitchFamily="2"/>
              </a:rPr>
              <a:t>1</a:t>
            </a:r>
            <a:r>
              <a:rPr lang="zh-CN" altLang="en-US">
                <a:cs typeface="Tahoma" pitchFamily="2"/>
              </a:rPr>
              <a:t>号点 到</a:t>
            </a:r>
            <a:r>
              <a:rPr lang="en-US">
                <a:cs typeface="Tahoma" pitchFamily="2"/>
              </a:rPr>
              <a:t>N</a:t>
            </a:r>
            <a:r>
              <a:rPr lang="zh-CN" altLang="en-US">
                <a:cs typeface="Tahoma" pitchFamily="2"/>
              </a:rPr>
              <a:t>号点的最短路长为</a:t>
            </a:r>
            <a:r>
              <a:rPr lang="en-US">
                <a:cs typeface="Tahoma" pitchFamily="2"/>
              </a:rPr>
              <a:t>d</a:t>
            </a:r>
            <a:r>
              <a:rPr lang="zh-CN" altLang="en-US">
                <a:cs typeface="Tahoma" pitchFamily="2"/>
              </a:rPr>
              <a:t>，那么策策只会喜欢长度不超过</a:t>
            </a:r>
            <a:r>
              <a:rPr lang="en-US">
                <a:cs typeface="Tahoma" pitchFamily="2"/>
              </a:rPr>
              <a:t>d+K</a:t>
            </a:r>
            <a:r>
              <a:rPr lang="zh-CN" altLang="en-US">
                <a:cs typeface="Tahoma" pitchFamily="2"/>
              </a:rPr>
              <a:t>的路线。</a:t>
            </a:r>
            <a:r>
              <a:rPr lang="en-US">
                <a:cs typeface="Tahoma" pitchFamily="2"/>
              </a:rPr>
              <a:t>(K≤50)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策策同学想知道总共有多少条满足条件的路线，你能帮帮它吗？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为避免输出过大，答案对</a:t>
            </a:r>
            <a:r>
              <a:rPr lang="en-US" altLang="zh-CN">
                <a:cs typeface="Tahoma" pitchFamily="2"/>
              </a:rPr>
              <a:t>P</a:t>
            </a:r>
            <a:r>
              <a:rPr lang="zh-CN" altLang="en-US">
                <a:cs typeface="Tahoma" pitchFamily="2"/>
              </a:rPr>
              <a:t>取模。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如果有无穷多条合法的路线，请输出−</a:t>
            </a:r>
            <a:r>
              <a:rPr lang="en-US" altLang="zh-CN">
                <a:cs typeface="Tahoma" pitchFamily="2"/>
              </a:rPr>
              <a:t>1</a:t>
            </a:r>
            <a:r>
              <a:rPr lang="zh-CN" altLang="en-US">
                <a:cs typeface="Tahoma" pitchFamily="2"/>
              </a:rPr>
              <a:t>。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103187-747A-4FA8-A659-992C3B332DB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pPr lvl="0"/>
            <a:r>
              <a:rPr lang="zh-CN"/>
              <a:t>逛公园 </a:t>
            </a:r>
            <a:r>
              <a:rPr lang="en-US" u="sng">
                <a:hlinkClick r:id="rId3"/>
              </a:rPr>
              <a:t>P3953</a:t>
            </a:r>
            <a:r>
              <a:rPr lang="en-US"/>
              <a:t> 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43B4FC-D86C-40B9-BBE0-68639257F8FC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 vert="horz">
            <a:normAutofit fontScale="92500" lnSpcReduction="20000"/>
          </a:bodyPr>
          <a:lstStyle/>
          <a:p>
            <a:pPr lvl="0" rtl="0">
              <a:buSzPct val="45000"/>
              <a:buFont typeface="StarSymbol"/>
              <a:buChar char="●"/>
            </a:pPr>
            <a:r>
              <a:rPr lang="en-US">
                <a:cs typeface="Tahoma" pitchFamily="2"/>
              </a:rPr>
              <a:t>K比较小，考虑最短路并且记录K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因此建立</a:t>
            </a:r>
            <a:r>
              <a:rPr lang="en-US" altLang="zh-CN">
                <a:cs typeface="Tahoma" pitchFamily="2"/>
              </a:rPr>
              <a:t>K</a:t>
            </a:r>
            <a:r>
              <a:rPr lang="zh-CN" altLang="en-US">
                <a:cs typeface="Tahoma" pitchFamily="2"/>
              </a:rPr>
              <a:t>层分层图，代表最短路上额外花费了</a:t>
            </a:r>
            <a:r>
              <a:rPr lang="en-US" altLang="zh-CN">
                <a:cs typeface="Tahoma" pitchFamily="2"/>
              </a:rPr>
              <a:t>K</a:t>
            </a:r>
            <a:r>
              <a:rPr lang="zh-CN" altLang="en-US">
                <a:cs typeface="Tahoma" pitchFamily="2"/>
              </a:rPr>
              <a:t>时间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连边方式：首先跑一遍最短路，一条边的额外花费时间是</a:t>
            </a:r>
            <a:r>
              <a:rPr lang="en-US" altLang="zh-CN">
                <a:cs typeface="Tahoma" pitchFamily="2"/>
              </a:rPr>
              <a:t>w-(d[v]-d[u])</a:t>
            </a:r>
            <a:r>
              <a:rPr lang="zh-CN" altLang="en-US">
                <a:cs typeface="Tahoma" pitchFamily="2"/>
              </a:rPr>
              <a:t>，代表这条边是上升几层。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从起点到终点的一条路径（此时不必考虑权值）代表了最终的一条路径，其中每条边的额外花费时间相当于上升的层数。</a:t>
            </a:r>
          </a:p>
          <a:p>
            <a:pPr lvl="0" rtl="0">
              <a:buSzPct val="45000"/>
              <a:buFont typeface="StarSymbol"/>
              <a:buChar char="●"/>
            </a:pPr>
            <a:endParaRPr lang="en-US">
              <a:cs typeface="Tahoma" pitchFamily="2"/>
            </a:endParaRP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然后考虑</a:t>
            </a:r>
            <a:r>
              <a:rPr lang="en-US" altLang="zh-CN">
                <a:cs typeface="Tahoma" pitchFamily="2"/>
              </a:rPr>
              <a:t>-1</a:t>
            </a:r>
            <a:r>
              <a:rPr lang="zh-CN" altLang="en-US">
                <a:cs typeface="Tahoma" pitchFamily="2"/>
              </a:rPr>
              <a:t>情况，是路径上出现了</a:t>
            </a:r>
            <a:r>
              <a:rPr lang="en-US" altLang="zh-CN">
                <a:cs typeface="Tahoma" pitchFamily="2"/>
              </a:rPr>
              <a:t>0</a:t>
            </a:r>
            <a:r>
              <a:rPr lang="zh-CN" altLang="en-US">
                <a:cs typeface="Tahoma" pitchFamily="2"/>
              </a:rPr>
              <a:t>权环。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如果一条边，起点到</a:t>
            </a:r>
            <a:r>
              <a:rPr lang="en-US" altLang="zh-CN">
                <a:cs typeface="Tahoma" pitchFamily="2"/>
              </a:rPr>
              <a:t>u</a:t>
            </a:r>
            <a:r>
              <a:rPr lang="zh-CN" altLang="en-US">
                <a:cs typeface="Tahoma" pitchFamily="2"/>
              </a:rPr>
              <a:t>的距离</a:t>
            </a:r>
            <a:r>
              <a:rPr lang="en-US" altLang="zh-CN">
                <a:cs typeface="Tahoma" pitchFamily="2"/>
              </a:rPr>
              <a:t>+w+v</a:t>
            </a:r>
            <a:r>
              <a:rPr lang="zh-CN" altLang="en-US">
                <a:cs typeface="Tahoma" pitchFamily="2"/>
              </a:rPr>
              <a:t>到终点的距离超过了</a:t>
            </a:r>
            <a:r>
              <a:rPr lang="en-US" altLang="zh-CN">
                <a:cs typeface="Tahoma" pitchFamily="2"/>
              </a:rPr>
              <a:t>d+K</a:t>
            </a:r>
            <a:r>
              <a:rPr lang="zh-CN" altLang="en-US">
                <a:cs typeface="Tahoma" pitchFamily="2"/>
              </a:rPr>
              <a:t>，则这条边不会被经过，可以不加入图。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这样子也不会加入路径外的</a:t>
            </a:r>
            <a:r>
              <a:rPr lang="en-US" altLang="zh-CN">
                <a:cs typeface="Tahoma" pitchFamily="2"/>
              </a:rPr>
              <a:t>0</a:t>
            </a:r>
            <a:r>
              <a:rPr lang="zh-CN" altLang="en-US">
                <a:cs typeface="Tahoma" pitchFamily="2"/>
              </a:rPr>
              <a:t>权，也就是所有</a:t>
            </a:r>
            <a:r>
              <a:rPr lang="en-US" altLang="zh-CN">
                <a:cs typeface="Tahoma" pitchFamily="2"/>
              </a:rPr>
              <a:t>0</a:t>
            </a:r>
            <a:r>
              <a:rPr lang="zh-CN" altLang="en-US">
                <a:cs typeface="Tahoma" pitchFamily="2"/>
              </a:rPr>
              <a:t>权均会被经过。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可以直接拓扑排序</a:t>
            </a:r>
            <a:r>
              <a:rPr lang="en-US" altLang="zh-CN">
                <a:cs typeface="Tahoma" pitchFamily="2"/>
              </a:rPr>
              <a:t>DAG DP</a:t>
            </a:r>
            <a:r>
              <a:rPr lang="zh-CN" altLang="en-US">
                <a:cs typeface="Tahoma" pitchFamily="2"/>
              </a:rPr>
              <a:t>计算方案数，而出现环一定是路径上的</a:t>
            </a:r>
            <a:r>
              <a:rPr lang="en-US" altLang="zh-CN">
                <a:cs typeface="Tahoma" pitchFamily="2"/>
              </a:rPr>
              <a:t>0</a:t>
            </a:r>
            <a:r>
              <a:rPr lang="zh-CN" altLang="en-US">
                <a:cs typeface="Tahoma" pitchFamily="2"/>
              </a:rPr>
              <a:t>权环，输出</a:t>
            </a:r>
            <a:r>
              <a:rPr lang="en-US" altLang="zh-CN">
                <a:cs typeface="Tahoma" pitchFamily="2"/>
              </a:rPr>
              <a:t>-1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72280E-441E-43C3-BA96-94528A41987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Legacy </a:t>
            </a:r>
            <a:r>
              <a:rPr lang="en-US" u="sng">
                <a:hlinkClick r:id="rId3"/>
              </a:rPr>
              <a:t>CF786B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429EA6-9FF3-4EBB-B5E3-143B9EB126AC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 vert="horz"/>
          <a:lstStyle/>
          <a:p>
            <a:pPr lvl="0" rtl="0">
              <a:buSzPct val="45000"/>
              <a:buFont typeface="StarSymbol"/>
              <a:buChar char="●"/>
            </a:pPr>
            <a:r>
              <a:rPr lang="en-US">
                <a:cs typeface="Tahoma" pitchFamily="2"/>
              </a:rPr>
              <a:t>n</a:t>
            </a:r>
            <a:r>
              <a:rPr lang="zh-CN" altLang="en-US">
                <a:cs typeface="Tahoma" pitchFamily="2"/>
              </a:rPr>
              <a:t>个点</a:t>
            </a:r>
            <a:r>
              <a:rPr lang="en-US">
                <a:cs typeface="Tahoma" pitchFamily="2"/>
              </a:rPr>
              <a:t>m</a:t>
            </a:r>
            <a:r>
              <a:rPr lang="zh-CN" altLang="en-US">
                <a:cs typeface="Tahoma" pitchFamily="2"/>
              </a:rPr>
              <a:t>条边（≤</a:t>
            </a:r>
            <a:r>
              <a:rPr lang="en-US">
                <a:cs typeface="Tahoma" pitchFamily="2"/>
              </a:rPr>
              <a:t>100,000）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边有三种类型</a:t>
            </a:r>
          </a:p>
          <a:p>
            <a:pPr marL="457200" lvl="2" indent="0" hangingPunct="0">
              <a:spcBef>
                <a:spcPts val="0"/>
              </a:spcBef>
              <a:spcAft>
                <a:spcPts val="1060"/>
              </a:spcAft>
              <a:buSzPct val="75000"/>
              <a:buFont typeface="StarSymbol"/>
              <a:buChar char="–"/>
            </a:pPr>
            <a:r>
              <a:rPr lang="zh-CN" altLang="en-US">
                <a:latin typeface="Consolas" pitchFamily="49"/>
                <a:ea typeface="黑体" pitchFamily="49"/>
                <a:cs typeface="Tahoma" pitchFamily="2"/>
              </a:rPr>
              <a:t>一点到一点</a:t>
            </a:r>
          </a:p>
          <a:p>
            <a:pPr marL="457200" lvl="2" indent="0" hangingPunct="0">
              <a:spcBef>
                <a:spcPts val="0"/>
              </a:spcBef>
              <a:spcAft>
                <a:spcPts val="1060"/>
              </a:spcAft>
              <a:buSzPct val="75000"/>
              <a:buFont typeface="StarSymbol"/>
              <a:buChar char="–"/>
            </a:pPr>
            <a:r>
              <a:rPr lang="zh-CN" altLang="en-US">
                <a:latin typeface="Consolas" pitchFamily="49"/>
                <a:ea typeface="黑体" pitchFamily="49"/>
                <a:cs typeface="Tahoma" pitchFamily="2"/>
              </a:rPr>
              <a:t>一点到</a:t>
            </a:r>
            <a:r>
              <a:rPr lang="en-US" altLang="zh-CN">
                <a:latin typeface="Consolas" pitchFamily="49"/>
                <a:ea typeface="黑体" pitchFamily="49"/>
                <a:cs typeface="Tahoma" pitchFamily="2"/>
              </a:rPr>
              <a:t>[l,r]</a:t>
            </a:r>
            <a:r>
              <a:rPr lang="zh-CN" altLang="en-US">
                <a:latin typeface="Consolas" pitchFamily="49"/>
                <a:ea typeface="黑体" pitchFamily="49"/>
                <a:cs typeface="Tahoma" pitchFamily="2"/>
              </a:rPr>
              <a:t>内任意一个点</a:t>
            </a:r>
          </a:p>
          <a:p>
            <a:pPr marL="457200" lvl="2" indent="0" hangingPunct="0">
              <a:spcBef>
                <a:spcPts val="0"/>
              </a:spcBef>
              <a:spcAft>
                <a:spcPts val="1060"/>
              </a:spcAft>
              <a:buSzPct val="75000"/>
              <a:buFont typeface="StarSymbol"/>
              <a:buChar char="–"/>
            </a:pPr>
            <a:r>
              <a:rPr lang="en-US">
                <a:latin typeface="Consolas" pitchFamily="49"/>
                <a:ea typeface="黑体" pitchFamily="49"/>
                <a:cs typeface="Tahoma" pitchFamily="2"/>
              </a:rPr>
              <a:t>[l,r]内任意一个点到一点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求</a:t>
            </a:r>
            <a:r>
              <a:rPr lang="en-US" altLang="zh-CN">
                <a:cs typeface="Tahoma" pitchFamily="2"/>
              </a:rPr>
              <a:t>s</a:t>
            </a:r>
            <a:r>
              <a:rPr lang="zh-CN" altLang="en-US">
                <a:cs typeface="Tahoma" pitchFamily="2"/>
              </a:rPr>
              <a:t>起点的单源最短路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E1CCCB-853B-4680-AB0C-68186390413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/>
              <a:t>区间最短路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03F766-5BDD-478E-8C2E-836EA4F4FEEE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 vert="horz"/>
          <a:lstStyle/>
          <a:p>
            <a:pPr lvl="0" rtl="0">
              <a:buSzPct val="45000"/>
              <a:buFont typeface="StarSymbol"/>
              <a:buChar char="●"/>
            </a:pPr>
            <a:r>
              <a:rPr lang="en-US">
                <a:cs typeface="Tahoma" pitchFamily="2"/>
              </a:rPr>
              <a:t>u -&gt; [l,r], 长度为w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朴素建图：</a:t>
            </a:r>
            <a:r>
              <a:rPr lang="en-US" altLang="zh-CN">
                <a:cs typeface="Tahoma" pitchFamily="2"/>
              </a:rPr>
              <a:t>u</a:t>
            </a:r>
            <a:r>
              <a:rPr lang="zh-CN" altLang="en-US">
                <a:cs typeface="Tahoma" pitchFamily="2"/>
              </a:rPr>
              <a:t>到</a:t>
            </a:r>
            <a:r>
              <a:rPr lang="en-US" altLang="zh-CN">
                <a:cs typeface="Tahoma" pitchFamily="2"/>
              </a:rPr>
              <a:t>[l,r]</a:t>
            </a:r>
            <a:r>
              <a:rPr lang="zh-CN" altLang="en-US">
                <a:cs typeface="Tahoma" pitchFamily="2"/>
              </a:rPr>
              <a:t>的每个点都连长为</a:t>
            </a:r>
            <a:r>
              <a:rPr lang="en-US" altLang="zh-CN">
                <a:cs typeface="Tahoma" pitchFamily="2"/>
              </a:rPr>
              <a:t>w</a:t>
            </a:r>
            <a:r>
              <a:rPr lang="zh-CN" altLang="en-US">
                <a:cs typeface="Tahoma" pitchFamily="2"/>
              </a:rPr>
              <a:t>边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劣化建图：一个结点代表</a:t>
            </a:r>
            <a:r>
              <a:rPr lang="en-US" altLang="zh-CN">
                <a:cs typeface="Tahoma" pitchFamily="2"/>
              </a:rPr>
              <a:t>[l,r]</a:t>
            </a:r>
            <a:r>
              <a:rPr lang="zh-CN" altLang="en-US">
                <a:cs typeface="Tahoma" pitchFamily="2"/>
              </a:rPr>
              <a:t>区间，点向</a:t>
            </a:r>
            <a:r>
              <a:rPr lang="en-US" altLang="zh-CN">
                <a:cs typeface="Tahoma" pitchFamily="2"/>
              </a:rPr>
              <a:t>[l,r]</a:t>
            </a:r>
            <a:r>
              <a:rPr lang="zh-CN" altLang="en-US">
                <a:cs typeface="Tahoma" pitchFamily="2"/>
              </a:rPr>
              <a:t>内的点连</a:t>
            </a:r>
            <a:r>
              <a:rPr lang="en-US" altLang="zh-CN">
                <a:cs typeface="Tahoma" pitchFamily="2"/>
              </a:rPr>
              <a:t>0</a:t>
            </a:r>
            <a:r>
              <a:rPr lang="zh-CN" altLang="en-US">
                <a:cs typeface="Tahoma" pitchFamily="2"/>
              </a:rPr>
              <a:t>边，然后</a:t>
            </a:r>
            <a:r>
              <a:rPr lang="en-US" altLang="zh-CN">
                <a:cs typeface="Tahoma" pitchFamily="2"/>
              </a:rPr>
              <a:t>u</a:t>
            </a:r>
            <a:r>
              <a:rPr lang="zh-CN" altLang="en-US">
                <a:cs typeface="Tahoma" pitchFamily="2"/>
              </a:rPr>
              <a:t>向点连长为</a:t>
            </a:r>
            <a:r>
              <a:rPr lang="en-US" altLang="zh-CN">
                <a:cs typeface="Tahoma" pitchFamily="2"/>
              </a:rPr>
              <a:t>w</a:t>
            </a:r>
            <a:r>
              <a:rPr lang="zh-CN" altLang="en-US">
                <a:cs typeface="Tahoma" pitchFamily="2"/>
              </a:rPr>
              <a:t>边</a:t>
            </a:r>
          </a:p>
          <a:p>
            <a:pPr lvl="0" rtl="0">
              <a:buSzPct val="45000"/>
              <a:buFont typeface="StarSymbol"/>
              <a:buChar char="●"/>
            </a:pPr>
            <a:endParaRPr lang="en-US">
              <a:cs typeface="Tahoma" pitchFamily="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DBC600-3A1C-4165-90A4-94F6829F8D9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/>
              <a:t>区间最短路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390E49-CECF-41FF-AEE0-BBAA279C6FE1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 vert="horz"/>
          <a:lstStyle/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优化建图：对区间的分治划分可以使用线段树或者倍增（类似</a:t>
            </a:r>
            <a:r>
              <a:rPr lang="en-US" altLang="zh-CN">
                <a:cs typeface="Tahoma" pitchFamily="2"/>
              </a:rPr>
              <a:t>ST</a:t>
            </a:r>
            <a:r>
              <a:rPr lang="zh-CN" altLang="en-US">
                <a:cs typeface="Tahoma" pitchFamily="2"/>
              </a:rPr>
              <a:t>表）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每个结点代表一个区间，连向左右两个子区间。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用对应的方式选择出</a:t>
            </a:r>
            <a:r>
              <a:rPr lang="en-US" altLang="zh-CN">
                <a:cs typeface="Tahoma" pitchFamily="2"/>
              </a:rPr>
              <a:t>[l,r]</a:t>
            </a:r>
            <a:r>
              <a:rPr lang="zh-CN" altLang="en-US">
                <a:cs typeface="Tahoma" pitchFamily="2"/>
              </a:rPr>
              <a:t>区间代表的一些结点，如果用线段树式则是</a:t>
            </a:r>
            <a:r>
              <a:rPr lang="en-US" altLang="zh-CN">
                <a:cs typeface="Tahoma" pitchFamily="2"/>
              </a:rPr>
              <a:t>log</a:t>
            </a:r>
            <a:r>
              <a:rPr lang="zh-CN" altLang="en-US">
                <a:cs typeface="Tahoma" pitchFamily="2"/>
              </a:rPr>
              <a:t>个，用倍增式则是</a:t>
            </a:r>
            <a:r>
              <a:rPr lang="en-US" altLang="zh-CN">
                <a:cs typeface="Tahoma" pitchFamily="2"/>
              </a:rPr>
              <a:t>2</a:t>
            </a:r>
            <a:r>
              <a:rPr lang="zh-CN" altLang="en-US">
                <a:cs typeface="Tahoma" pitchFamily="2"/>
              </a:rPr>
              <a:t>个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然后</a:t>
            </a:r>
            <a:r>
              <a:rPr lang="en-US" altLang="zh-CN">
                <a:cs typeface="Tahoma" pitchFamily="2"/>
              </a:rPr>
              <a:t>u</a:t>
            </a:r>
            <a:r>
              <a:rPr lang="zh-CN" altLang="en-US">
                <a:cs typeface="Tahoma" pitchFamily="2"/>
              </a:rPr>
              <a:t>到这些点连边</a:t>
            </a:r>
          </a:p>
          <a:p>
            <a:pPr lvl="0" rtl="0">
              <a:buSzPct val="45000"/>
              <a:buFont typeface="StarSymbol"/>
              <a:buChar char="●"/>
            </a:pPr>
            <a:endParaRPr lang="en-US">
              <a:cs typeface="Tahoma" pitchFamily="2"/>
            </a:endParaRP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线段树：</a:t>
            </a:r>
            <a:r>
              <a:rPr lang="en-US" altLang="zh-CN">
                <a:cs typeface="Tahoma" pitchFamily="2"/>
              </a:rPr>
              <a:t>O(n)</a:t>
            </a:r>
            <a:r>
              <a:rPr lang="zh-CN" altLang="en-US">
                <a:cs typeface="Tahoma" pitchFamily="2"/>
              </a:rPr>
              <a:t>个点，</a:t>
            </a:r>
            <a:r>
              <a:rPr lang="en-US" altLang="zh-CN">
                <a:cs typeface="Tahoma" pitchFamily="2"/>
              </a:rPr>
              <a:t>O(mlogn)</a:t>
            </a:r>
            <a:r>
              <a:rPr lang="zh-CN" altLang="en-US">
                <a:cs typeface="Tahoma" pitchFamily="2"/>
              </a:rPr>
              <a:t>个额外边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倍增：</a:t>
            </a:r>
            <a:r>
              <a:rPr lang="en-US" altLang="zh-CN">
                <a:cs typeface="Tahoma" pitchFamily="2"/>
              </a:rPr>
              <a:t>O(nlogn)</a:t>
            </a:r>
            <a:r>
              <a:rPr lang="zh-CN" altLang="en-US">
                <a:cs typeface="Tahoma" pitchFamily="2"/>
              </a:rPr>
              <a:t>个点，</a:t>
            </a:r>
            <a:r>
              <a:rPr lang="en-US" altLang="zh-CN">
                <a:cs typeface="Tahoma" pitchFamily="2"/>
              </a:rPr>
              <a:t>O(m)</a:t>
            </a:r>
            <a:r>
              <a:rPr lang="zh-CN" altLang="en-US">
                <a:cs typeface="Tahoma" pitchFamily="2"/>
              </a:rPr>
              <a:t>个额外边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6F0B59-E7E0-4AC0-AE97-653E46BBB31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pPr lvl="0"/>
            <a:r>
              <a:rPr lang="zh-CN"/>
              <a:t>图的概念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D3CFB4-05E2-4503-A9EB-823F9AE978D2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 vert="horz">
            <a:normAutofit fontScale="92500" lnSpcReduction="10000"/>
          </a:bodyPr>
          <a:lstStyle/>
          <a:p>
            <a:pPr lvl="0" rtl="0"/>
            <a:r>
              <a:rPr lang="zh-CN" altLang="en-US">
                <a:cs typeface="Tahoma" pitchFamily="2"/>
              </a:rPr>
              <a:t>一张图</a:t>
            </a:r>
            <a:r>
              <a:rPr lang="en-US" altLang="zh-CN">
                <a:cs typeface="Tahoma" pitchFamily="2"/>
              </a:rPr>
              <a:t>G</a:t>
            </a:r>
            <a:r>
              <a:rPr lang="zh-CN" altLang="en-US">
                <a:cs typeface="Tahoma" pitchFamily="2"/>
              </a:rPr>
              <a:t>是一个二元组</a:t>
            </a:r>
            <a:r>
              <a:rPr lang="en-US" altLang="zh-CN">
                <a:cs typeface="Tahoma" pitchFamily="2"/>
              </a:rPr>
              <a:t>(V,E)</a:t>
            </a:r>
            <a:r>
              <a:rPr lang="zh-CN" altLang="en-US">
                <a:cs typeface="Tahoma" pitchFamily="2"/>
              </a:rPr>
              <a:t>，其中</a:t>
            </a:r>
            <a:r>
              <a:rPr lang="en-US" altLang="zh-CN">
                <a:cs typeface="Tahoma" pitchFamily="2"/>
              </a:rPr>
              <a:t>V</a:t>
            </a:r>
            <a:r>
              <a:rPr lang="zh-CN" altLang="en-US">
                <a:cs typeface="Tahoma" pitchFamily="2"/>
              </a:rPr>
              <a:t>称为顶点集，</a:t>
            </a:r>
            <a:r>
              <a:rPr lang="en-US" altLang="zh-CN">
                <a:cs typeface="Tahoma" pitchFamily="2"/>
              </a:rPr>
              <a:t>E</a:t>
            </a:r>
            <a:r>
              <a:rPr lang="zh-CN" altLang="en-US">
                <a:cs typeface="Tahoma" pitchFamily="2"/>
              </a:rPr>
              <a:t>称为边集</a:t>
            </a:r>
          </a:p>
          <a:p>
            <a:pPr lvl="0" rtl="0"/>
            <a:r>
              <a:rPr lang="zh-CN" altLang="en-US">
                <a:cs typeface="Tahoma" pitchFamily="2"/>
              </a:rPr>
              <a:t>边集</a:t>
            </a:r>
            <a:r>
              <a:rPr lang="en-US" altLang="zh-CN">
                <a:cs typeface="Tahoma" pitchFamily="2"/>
              </a:rPr>
              <a:t>E</a:t>
            </a:r>
            <a:r>
              <a:rPr lang="zh-CN" altLang="en-US">
                <a:cs typeface="Tahoma" pitchFamily="2"/>
              </a:rPr>
              <a:t>的元素是二元组数对，用</a:t>
            </a:r>
            <a:r>
              <a:rPr lang="en-US" altLang="zh-CN">
                <a:cs typeface="Tahoma" pitchFamily="2"/>
              </a:rPr>
              <a:t>(x,y)</a:t>
            </a:r>
            <a:r>
              <a:rPr lang="zh-CN" altLang="en-US">
                <a:cs typeface="Tahoma" pitchFamily="2"/>
              </a:rPr>
              <a:t>表示，其中</a:t>
            </a:r>
            <a:r>
              <a:rPr lang="en-US" altLang="zh-CN">
                <a:cs typeface="Tahoma" pitchFamily="2"/>
              </a:rPr>
              <a:t>x,y ∈ V</a:t>
            </a:r>
            <a:r>
              <a:rPr lang="zh-CN" altLang="en-US">
                <a:cs typeface="Tahoma" pitchFamily="2"/>
              </a:rPr>
              <a:t>，代表有一条从</a:t>
            </a:r>
            <a:r>
              <a:rPr lang="en-US" altLang="zh-CN">
                <a:cs typeface="Tahoma" pitchFamily="2"/>
              </a:rPr>
              <a:t>x</a:t>
            </a:r>
            <a:r>
              <a:rPr lang="zh-CN" altLang="en-US">
                <a:cs typeface="Tahoma" pitchFamily="2"/>
              </a:rPr>
              <a:t>到</a:t>
            </a:r>
            <a:r>
              <a:rPr lang="en-US" altLang="zh-CN">
                <a:cs typeface="Tahoma" pitchFamily="2"/>
              </a:rPr>
              <a:t>y</a:t>
            </a:r>
            <a:r>
              <a:rPr lang="zh-CN" altLang="en-US">
                <a:cs typeface="Tahoma" pitchFamily="2"/>
              </a:rPr>
              <a:t>的边</a:t>
            </a:r>
          </a:p>
          <a:p>
            <a:pPr lvl="0" rtl="0"/>
            <a:r>
              <a:rPr lang="zh-CN" altLang="en-US">
                <a:cs typeface="Tahoma" pitchFamily="2"/>
              </a:rPr>
              <a:t>有向图：边有方向，</a:t>
            </a:r>
            <a:r>
              <a:rPr lang="en-US" altLang="zh-CN">
                <a:cs typeface="Tahoma" pitchFamily="2"/>
              </a:rPr>
              <a:t>(x,y)</a:t>
            </a:r>
            <a:r>
              <a:rPr lang="zh-CN" altLang="en-US">
                <a:cs typeface="Tahoma" pitchFamily="2"/>
              </a:rPr>
              <a:t>和</a:t>
            </a:r>
            <a:r>
              <a:rPr lang="en-US" altLang="zh-CN">
                <a:cs typeface="Tahoma" pitchFamily="2"/>
              </a:rPr>
              <a:t>(y,x)</a:t>
            </a:r>
            <a:r>
              <a:rPr lang="zh-CN" altLang="en-US">
                <a:cs typeface="Tahoma" pitchFamily="2"/>
              </a:rPr>
              <a:t>不表示一条边</a:t>
            </a:r>
          </a:p>
          <a:p>
            <a:pPr lvl="0" rtl="0"/>
            <a:r>
              <a:rPr lang="zh-CN" altLang="en-US">
                <a:cs typeface="Tahoma" pitchFamily="2"/>
              </a:rPr>
              <a:t>无向图：边无方向，</a:t>
            </a:r>
            <a:r>
              <a:rPr lang="en-US">
                <a:cs typeface="Tahoma" pitchFamily="2"/>
              </a:rPr>
              <a:t>(x,y)和(y,x)表示一条边，实际编程中常常认为每一条边</a:t>
            </a:r>
            <a:br>
              <a:rPr lang="en-US">
                <a:cs typeface="Tahoma" pitchFamily="2"/>
              </a:rPr>
            </a:br>
            <a:r>
              <a:rPr lang="zh-CN" altLang="en-US">
                <a:cs typeface="Tahoma" pitchFamily="2"/>
              </a:rPr>
              <a:t>都是两条有向边</a:t>
            </a:r>
          </a:p>
          <a:p>
            <a:pPr lvl="0" rtl="0"/>
            <a:r>
              <a:rPr lang="zh-CN" altLang="en-US">
                <a:cs typeface="Tahoma" pitchFamily="2"/>
              </a:rPr>
              <a:t>重边：两点之间有多条边，有的题目会保证无重边</a:t>
            </a:r>
          </a:p>
          <a:p>
            <a:pPr lvl="0" rtl="0"/>
            <a:r>
              <a:rPr lang="zh-CN" altLang="en-US">
                <a:cs typeface="Tahoma" pitchFamily="2"/>
              </a:rPr>
              <a:t>自环：边</a:t>
            </a:r>
            <a:r>
              <a:rPr lang="en-US">
                <a:cs typeface="Tahoma" pitchFamily="2"/>
              </a:rPr>
              <a:t>(x,x)</a:t>
            </a:r>
            <a:r>
              <a:rPr lang="zh-CN" altLang="en-US">
                <a:cs typeface="Tahoma" pitchFamily="2"/>
              </a:rPr>
              <a:t>，如右图点</a:t>
            </a:r>
            <a:r>
              <a:rPr lang="en-US">
                <a:cs typeface="Tahoma" pitchFamily="2"/>
              </a:rPr>
              <a:t>1</a:t>
            </a:r>
            <a:r>
              <a:rPr lang="zh-CN" altLang="en-US">
                <a:cs typeface="Tahoma" pitchFamily="2"/>
              </a:rPr>
              <a:t>处有一个自环，有的题目会保证无</a:t>
            </a:r>
            <a:br>
              <a:rPr lang="en-US">
                <a:cs typeface="Tahoma" pitchFamily="2"/>
              </a:rPr>
            </a:br>
            <a:r>
              <a:rPr lang="zh-CN" altLang="en-US">
                <a:cs typeface="Tahoma" pitchFamily="2"/>
              </a:rPr>
              <a:t>自环</a:t>
            </a:r>
          </a:p>
          <a:p>
            <a:pPr lvl="0" rtl="0"/>
            <a:r>
              <a:rPr lang="zh-CN" altLang="en-US">
                <a:cs typeface="Tahoma" pitchFamily="2"/>
              </a:rPr>
              <a:t>边权：每条边有一个权值</a:t>
            </a:r>
            <a:r>
              <a:rPr lang="en-US" altLang="zh-CN">
                <a:cs typeface="Tahoma" pitchFamily="2"/>
              </a:rPr>
              <a:t>c</a:t>
            </a:r>
            <a:r>
              <a:rPr lang="zh-CN" altLang="en-US">
                <a:cs typeface="Tahoma" pitchFamily="2"/>
              </a:rPr>
              <a:t>，常常代表距离或者费用</a:t>
            </a:r>
          </a:p>
          <a:p>
            <a:pPr lvl="0" rtl="0"/>
            <a:endParaRPr lang="en-US">
              <a:cs typeface="Tahoma" pitchFamily="2"/>
            </a:endParaRPr>
          </a:p>
          <a:p>
            <a:pPr lvl="0" rtl="0"/>
            <a:r>
              <a:rPr lang="en-US">
                <a:cs typeface="Tahoma" pitchFamily="2"/>
              </a:rPr>
              <a:t>OI中不需要拘泥于严格的定义，理解即可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51D39B-2CFA-470F-AFE6-999289D5777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254000" y="2719800"/>
            <a:ext cx="2321640" cy="253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673E46-4737-4875-A209-8F61CA22126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/>
              <a:t>名词解释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F26004-F339-4E46-A2B1-FCBCB691EE7A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 vert="horz"/>
          <a:lstStyle/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强连通：有向图中，两个顶点至少存在一条路径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强连通图：每两个顶点都强连通的有向图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强连通分量（</a:t>
            </a:r>
            <a:r>
              <a:rPr lang="en-US" altLang="zh-CN">
                <a:cs typeface="Tahoma" pitchFamily="2"/>
              </a:rPr>
              <a:t>Strongly Connected Components</a:t>
            </a:r>
            <a:r>
              <a:rPr lang="zh-CN" altLang="en-US">
                <a:cs typeface="Tahoma" pitchFamily="2"/>
              </a:rPr>
              <a:t>）：有向图的极大强连通子图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B70EBB-8A48-49C9-BE53-209C4C8F93B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00000" y="3199680"/>
            <a:ext cx="1112040" cy="1912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6163C2C-1ED3-49C8-A1D1-C050E3E73F4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341960" y="2756160"/>
            <a:ext cx="914039" cy="264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408E8EF-7D3C-4882-9CAD-D853477A365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501960" y="2756160"/>
            <a:ext cx="914039" cy="2643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181C38-08AC-4398-A687-B71690F6BA0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/>
              <a:t>问题模型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8F440A-58D8-4126-8198-99AD5858E221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 vert="horz"/>
          <a:lstStyle/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对于一些存在依赖关系的模型，若其建图是一个</a:t>
            </a:r>
            <a:r>
              <a:rPr lang="en-US" altLang="zh-CN">
                <a:cs typeface="Tahoma" pitchFamily="2"/>
              </a:rPr>
              <a:t>DAG</a:t>
            </a:r>
            <a:r>
              <a:rPr lang="zh-CN" altLang="en-US">
                <a:cs typeface="Tahoma" pitchFamily="2"/>
              </a:rPr>
              <a:t>，则可以直接通过拓扑排序解决，但若其中有环则需要特殊处理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对于有环的问题，会出现一些互相依赖的关系，这些关系组成了一个强连通分量，根据题目要求的性质，对于这个强连通分量可以将其缩为一个点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将所有强连通分量缩成点后即可在</a:t>
            </a:r>
            <a:r>
              <a:rPr lang="en-US" altLang="zh-CN">
                <a:cs typeface="Tahoma" pitchFamily="2"/>
              </a:rPr>
              <a:t>DAG</a:t>
            </a:r>
            <a:r>
              <a:rPr lang="zh-CN" altLang="en-US">
                <a:cs typeface="Tahoma" pitchFamily="2"/>
              </a:rPr>
              <a:t>上求解</a:t>
            </a:r>
          </a:p>
          <a:p>
            <a:pPr lvl="0" rtl="0">
              <a:buSzPct val="45000"/>
              <a:buFont typeface="StarSymbol"/>
              <a:buChar char="●"/>
            </a:pPr>
            <a:endParaRPr lang="en-US">
              <a:cs typeface="Tahoma" pitchFamily="2"/>
            </a:endParaRP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建模方式和</a:t>
            </a:r>
            <a:r>
              <a:rPr lang="en-US" altLang="zh-CN">
                <a:cs typeface="Tahoma" pitchFamily="2"/>
              </a:rPr>
              <a:t>DAG</a:t>
            </a:r>
            <a:r>
              <a:rPr lang="zh-CN" altLang="en-US">
                <a:cs typeface="Tahoma" pitchFamily="2"/>
              </a:rPr>
              <a:t>很相似，建出图不是</a:t>
            </a:r>
            <a:r>
              <a:rPr lang="en-US" altLang="zh-CN">
                <a:cs typeface="Tahoma" pitchFamily="2"/>
              </a:rPr>
              <a:t>DAG</a:t>
            </a:r>
            <a:r>
              <a:rPr lang="zh-CN" altLang="en-US">
                <a:cs typeface="Tahoma" pitchFamily="2"/>
              </a:rPr>
              <a:t>就先跑一边</a:t>
            </a:r>
            <a:r>
              <a:rPr lang="en-US" altLang="zh-CN">
                <a:cs typeface="Tahoma" pitchFamily="2"/>
              </a:rPr>
              <a:t>SCC</a:t>
            </a:r>
            <a:r>
              <a:rPr lang="zh-CN" altLang="en-US">
                <a:cs typeface="Tahoma" pitchFamily="2"/>
              </a:rPr>
              <a:t>缩点即可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860F184-15B2-4979-9533-625BC0E1D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" name="内容占位符 1">
            <a:extLst>
              <a:ext uri="{FF2B5EF4-FFF2-40B4-BE49-F238E27FC236}">
                <a16:creationId xmlns:a16="http://schemas.microsoft.com/office/drawing/2014/main" id="{558ED52E-6EE5-4807-B1E4-1F543404F1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lum/>
            <a:alphaModFix/>
          </a:blip>
          <a:stretch>
            <a:fillRect/>
          </a:stretch>
        </p:blipFill>
        <p:spPr>
          <a:xfrm>
            <a:off x="1889678" y="1512000"/>
            <a:ext cx="1307027" cy="3727450"/>
          </a:xfr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98598EE-0FA2-4B77-9374-2B71756E982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883920" y="1949760"/>
            <a:ext cx="1036079" cy="2514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BE6229-B0C8-45C0-AD26-45D05B0B90D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pPr lvl="0"/>
            <a:r>
              <a:rPr lang="zh-CN"/>
              <a:t>有向图边的类型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E14463-D6F1-479B-9D2B-88590D65EEFC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 vert="horz"/>
          <a:lstStyle/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使用</a:t>
            </a:r>
            <a:r>
              <a:rPr lang="en-US" altLang="zh-CN">
                <a:cs typeface="Tahoma" pitchFamily="2"/>
              </a:rPr>
              <a:t>DFS</a:t>
            </a:r>
            <a:r>
              <a:rPr lang="zh-CN" altLang="en-US">
                <a:cs typeface="Tahoma" pitchFamily="2"/>
              </a:rPr>
              <a:t>从任意节点遍历有向图时，可以得到</a:t>
            </a:r>
            <a:r>
              <a:rPr lang="en-US" altLang="zh-CN">
                <a:cs typeface="Tahoma" pitchFamily="2"/>
              </a:rPr>
              <a:t>DFS</a:t>
            </a:r>
            <a:r>
              <a:rPr lang="zh-CN" altLang="en-US">
                <a:cs typeface="Tahoma" pitchFamily="2"/>
              </a:rPr>
              <a:t>树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每一条边和</a:t>
            </a:r>
            <a:r>
              <a:rPr lang="en-US" altLang="zh-CN">
                <a:cs typeface="Tahoma" pitchFamily="2"/>
              </a:rPr>
              <a:t>DFS</a:t>
            </a:r>
            <a:r>
              <a:rPr lang="zh-CN" altLang="en-US">
                <a:cs typeface="Tahoma" pitchFamily="2"/>
              </a:rPr>
              <a:t>树的关系，可以分为以下四种</a:t>
            </a:r>
          </a:p>
          <a:p>
            <a:pPr marL="0" lvl="1" indent="0" hangingPunct="0">
              <a:spcBef>
                <a:spcPts val="0"/>
              </a:spcBef>
              <a:spcAft>
                <a:spcPts val="1060"/>
              </a:spcAft>
              <a:buSzPct val="75000"/>
              <a:buFont typeface="StarSymbol"/>
              <a:buChar char="–"/>
            </a:pPr>
            <a:r>
              <a:rPr lang="zh-CN" altLang="en-US" sz="1800">
                <a:latin typeface="Consolas" pitchFamily="49"/>
                <a:ea typeface="黑体" pitchFamily="49"/>
                <a:cs typeface="Tahoma" pitchFamily="2"/>
              </a:rPr>
              <a:t>树枝边：</a:t>
            </a:r>
            <a:r>
              <a:rPr lang="en-US" altLang="zh-CN" sz="1800">
                <a:latin typeface="Consolas" pitchFamily="49"/>
                <a:ea typeface="黑体" pitchFamily="49"/>
                <a:cs typeface="Tahoma" pitchFamily="2"/>
              </a:rPr>
              <a:t>DFS</a:t>
            </a:r>
            <a:r>
              <a:rPr lang="zh-CN" altLang="en-US" sz="1800">
                <a:latin typeface="Consolas" pitchFamily="49"/>
                <a:ea typeface="黑体" pitchFamily="49"/>
                <a:cs typeface="Tahoma" pitchFamily="2"/>
              </a:rPr>
              <a:t>树上的边，即指向未访问过节点的边</a:t>
            </a:r>
          </a:p>
          <a:p>
            <a:pPr marL="0" lvl="1" indent="0" hangingPunct="0">
              <a:spcBef>
                <a:spcPts val="0"/>
              </a:spcBef>
              <a:spcAft>
                <a:spcPts val="1060"/>
              </a:spcAft>
              <a:buSzPct val="75000"/>
              <a:buFont typeface="StarSymbol"/>
              <a:buChar char="–"/>
            </a:pPr>
            <a:r>
              <a:rPr lang="zh-CN" altLang="en-US" sz="1800">
                <a:latin typeface="Consolas" pitchFamily="49"/>
                <a:ea typeface="黑体" pitchFamily="49"/>
                <a:cs typeface="Tahoma" pitchFamily="2"/>
              </a:rPr>
              <a:t>前向边：指向</a:t>
            </a:r>
            <a:r>
              <a:rPr lang="en-US" altLang="zh-CN" sz="1800">
                <a:latin typeface="Consolas" pitchFamily="49"/>
                <a:ea typeface="黑体" pitchFamily="49"/>
                <a:cs typeface="Tahoma" pitchFamily="2"/>
              </a:rPr>
              <a:t>DFS</a:t>
            </a:r>
            <a:r>
              <a:rPr lang="zh-CN" altLang="en-US" sz="1800">
                <a:latin typeface="Consolas" pitchFamily="49"/>
                <a:ea typeface="黑体" pitchFamily="49"/>
                <a:cs typeface="Tahoma" pitchFamily="2"/>
              </a:rPr>
              <a:t>树中子树中节点的边</a:t>
            </a:r>
          </a:p>
          <a:p>
            <a:pPr marL="0" lvl="1" indent="0" hangingPunct="0">
              <a:spcBef>
                <a:spcPts val="0"/>
              </a:spcBef>
              <a:spcAft>
                <a:spcPts val="1060"/>
              </a:spcAft>
              <a:buSzPct val="75000"/>
              <a:buFont typeface="StarSymbol"/>
              <a:buChar char="–"/>
            </a:pPr>
            <a:r>
              <a:rPr lang="zh-CN" altLang="en-US" sz="1800">
                <a:latin typeface="Consolas" pitchFamily="49"/>
                <a:ea typeface="黑体" pitchFamily="49"/>
                <a:cs typeface="Tahoma" pitchFamily="2"/>
              </a:rPr>
              <a:t>后向边：指向</a:t>
            </a:r>
            <a:r>
              <a:rPr lang="en-US" altLang="zh-CN" sz="1800">
                <a:latin typeface="Consolas" pitchFamily="49"/>
                <a:ea typeface="黑体" pitchFamily="49"/>
                <a:cs typeface="Tahoma" pitchFamily="2"/>
              </a:rPr>
              <a:t>DFS</a:t>
            </a:r>
            <a:r>
              <a:rPr lang="zh-CN" altLang="en-US" sz="1800">
                <a:latin typeface="Consolas" pitchFamily="49"/>
                <a:ea typeface="黑体" pitchFamily="49"/>
                <a:cs typeface="Tahoma" pitchFamily="2"/>
              </a:rPr>
              <a:t>树中父亲的边</a:t>
            </a:r>
          </a:p>
          <a:p>
            <a:pPr marL="0" lvl="1" indent="0" hangingPunct="0">
              <a:spcBef>
                <a:spcPts val="0"/>
              </a:spcBef>
              <a:spcAft>
                <a:spcPts val="1060"/>
              </a:spcAft>
              <a:buSzPct val="75000"/>
              <a:buFont typeface="StarSymbol"/>
              <a:buChar char="–"/>
            </a:pPr>
            <a:r>
              <a:rPr lang="zh-CN" altLang="en-US" sz="1800">
                <a:latin typeface="Consolas" pitchFamily="49"/>
                <a:ea typeface="黑体" pitchFamily="49"/>
                <a:cs typeface="Tahoma" pitchFamily="2"/>
              </a:rPr>
              <a:t>横叉边：其他边，即指向</a:t>
            </a:r>
            <a:r>
              <a:rPr lang="en-US" altLang="zh-CN" sz="1800">
                <a:latin typeface="Consolas" pitchFamily="49"/>
                <a:ea typeface="黑体" pitchFamily="49"/>
                <a:cs typeface="Tahoma" pitchFamily="2"/>
              </a:rPr>
              <a:t>DFS</a:t>
            </a:r>
            <a:r>
              <a:rPr lang="zh-CN" altLang="en-US" sz="1800">
                <a:latin typeface="Consolas" pitchFamily="49"/>
                <a:ea typeface="黑体" pitchFamily="49"/>
                <a:cs typeface="Tahoma" pitchFamily="2"/>
              </a:rPr>
              <a:t>树中非子树的边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下面考虑如何判断这四种边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0BCDD19-2C74-4254-9D72-746D8920E61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/>
              <a:t>判定方式</a:t>
            </a:r>
          </a:p>
        </p:txBody>
      </p:sp>
      <p:pic>
        <p:nvPicPr>
          <p:cNvPr id="2" name="内容占位符 1">
            <a:extLst>
              <a:ext uri="{FF2B5EF4-FFF2-40B4-BE49-F238E27FC236}">
                <a16:creationId xmlns:a16="http://schemas.microsoft.com/office/drawing/2014/main" id="{A60F7400-D09E-4470-BE5E-4401180BB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lum/>
            <a:alphaModFix/>
          </a:blip>
          <a:stretch>
            <a:fillRect/>
          </a:stretch>
        </p:blipFill>
        <p:spPr>
          <a:xfrm>
            <a:off x="1471177" y="1512000"/>
            <a:ext cx="2954773" cy="3727450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F80C759-3E2B-4FBD-A709-A74404635B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54675" y="1673225"/>
            <a:ext cx="4425950" cy="3727450"/>
          </a:xfrm>
        </p:spPr>
        <p:txBody>
          <a:bodyPr vert="horz"/>
          <a:lstStyle/>
          <a:p>
            <a:pPr lvl="0" rtl="0">
              <a:spcAft>
                <a:spcPts val="850"/>
              </a:spcAft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红色标记为</a:t>
            </a:r>
            <a:r>
              <a:rPr lang="en-US" altLang="zh-CN">
                <a:cs typeface="Tahoma" pitchFamily="2"/>
              </a:rPr>
              <a:t>DFS</a:t>
            </a:r>
            <a:r>
              <a:rPr lang="zh-CN" altLang="en-US">
                <a:cs typeface="Tahoma" pitchFamily="2"/>
              </a:rPr>
              <a:t>树</a:t>
            </a:r>
          </a:p>
          <a:p>
            <a:pPr lvl="0" rtl="0">
              <a:spcAft>
                <a:spcPts val="850"/>
              </a:spcAft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记录</a:t>
            </a:r>
            <a:r>
              <a:rPr lang="en-US" altLang="zh-CN">
                <a:cs typeface="Tahoma" pitchFamily="2"/>
              </a:rPr>
              <a:t>dfs</a:t>
            </a:r>
            <a:r>
              <a:rPr lang="zh-CN" altLang="en-US">
                <a:cs typeface="Tahoma" pitchFamily="2"/>
              </a:rPr>
              <a:t>序</a:t>
            </a:r>
          </a:p>
          <a:p>
            <a:pPr lvl="0" rtl="0">
              <a:spcAft>
                <a:spcPts val="850"/>
              </a:spcAft>
              <a:buSzPct val="45000"/>
              <a:buFont typeface="StarSymbol"/>
              <a:buChar char="●"/>
            </a:pPr>
            <a:r>
              <a:rPr lang="en-US">
                <a:cs typeface="Tahoma" pitchFamily="2"/>
              </a:rPr>
              <a:t>A边终点未访问过，为树枝边</a:t>
            </a:r>
          </a:p>
          <a:p>
            <a:pPr lvl="0" rtl="0">
              <a:spcAft>
                <a:spcPts val="850"/>
              </a:spcAft>
              <a:buSzPct val="45000"/>
              <a:buFont typeface="StarSymbol"/>
              <a:buChar char="●"/>
            </a:pPr>
            <a:r>
              <a:rPr lang="en-US">
                <a:cs typeface="Tahoma" pitchFamily="2"/>
              </a:rPr>
              <a:t>B边终点已被访问过，且dfn[v]&gt;dfn[u]，说明在子树中，说明为前向边</a:t>
            </a:r>
          </a:p>
          <a:p>
            <a:pPr lvl="0" rtl="0">
              <a:spcAft>
                <a:spcPts val="850"/>
              </a:spcAft>
              <a:buSzPct val="45000"/>
              <a:buFont typeface="StarSymbol"/>
              <a:buChar char="●"/>
            </a:pPr>
            <a:r>
              <a:rPr lang="en-US">
                <a:cs typeface="Tahoma" pitchFamily="2"/>
              </a:rPr>
              <a:t>C</a:t>
            </a:r>
            <a:r>
              <a:rPr lang="zh-CN" altLang="en-US">
                <a:cs typeface="Tahoma" pitchFamily="2"/>
              </a:rPr>
              <a:t>边终点已被访问过且不在子树中，终点在栈中则为后向边</a:t>
            </a:r>
          </a:p>
          <a:p>
            <a:pPr lvl="0" rtl="0">
              <a:spcAft>
                <a:spcPts val="850"/>
              </a:spcAft>
              <a:buSzPct val="45000"/>
              <a:buFont typeface="StarSymbol"/>
              <a:buChar char="●"/>
            </a:pPr>
            <a:r>
              <a:rPr lang="en-US">
                <a:cs typeface="Tahoma" pitchFamily="2"/>
              </a:rPr>
              <a:t>D</a:t>
            </a:r>
            <a:r>
              <a:rPr lang="zh-CN" altLang="en-US">
                <a:cs typeface="Tahoma" pitchFamily="2"/>
              </a:rPr>
              <a:t>边终点已被访问过且不在子树中且已经出栈，为横叉边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078A32-B04A-4CB3-8F79-1D549183C37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Tarjan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88FDE0-54E2-4075-B6C0-029641D43BA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 vert="horz"/>
          <a:lstStyle/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在一个有向有环图上</a:t>
            </a:r>
            <a:r>
              <a:rPr lang="en-US" altLang="zh-CN">
                <a:cs typeface="Tahoma" pitchFamily="2"/>
              </a:rPr>
              <a:t>DFS</a:t>
            </a:r>
            <a:r>
              <a:rPr lang="zh-CN" altLang="en-US">
                <a:cs typeface="Tahoma" pitchFamily="2"/>
              </a:rPr>
              <a:t>，找出每一个强连通分量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考虑每一个强连通分量高度最低（离根近）的那个点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这些点将</a:t>
            </a:r>
            <a:r>
              <a:rPr lang="en-US" altLang="zh-CN">
                <a:cs typeface="Tahoma" pitchFamily="2"/>
              </a:rPr>
              <a:t>DFS</a:t>
            </a:r>
            <a:r>
              <a:rPr lang="zh-CN" altLang="en-US">
                <a:cs typeface="Tahoma" pitchFamily="2"/>
              </a:rPr>
              <a:t>树分割成了许多个子树，每个子树中的点组成了一个</a:t>
            </a:r>
            <a:br>
              <a:rPr lang="en-US">
                <a:cs typeface="Tahoma" pitchFamily="2"/>
              </a:rPr>
            </a:br>
            <a:r>
              <a:rPr lang="zh-CN" altLang="en-US">
                <a:cs typeface="Tahoma" pitchFamily="2"/>
              </a:rPr>
              <a:t>强连通分量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分割的方法是在</a:t>
            </a:r>
            <a:r>
              <a:rPr lang="en-US" altLang="zh-CN">
                <a:cs typeface="Tahoma" pitchFamily="2"/>
              </a:rPr>
              <a:t>dfs</a:t>
            </a:r>
            <a:r>
              <a:rPr lang="zh-CN" altLang="en-US">
                <a:cs typeface="Tahoma" pitchFamily="2"/>
              </a:rPr>
              <a:t>同时另外维护一个栈存放节点，离开分割点时把</a:t>
            </a:r>
            <a:br>
              <a:rPr lang="en-US">
                <a:cs typeface="Tahoma" pitchFamily="2"/>
              </a:rPr>
            </a:br>
            <a:r>
              <a:rPr lang="zh-CN" altLang="en-US">
                <a:cs typeface="Tahoma" pitchFamily="2"/>
              </a:rPr>
              <a:t>分割点往下的部分全部取出来就是一个强连通分量。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现在需要找到这些分割点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0DCE6D-A65F-44FB-B31E-0EB54999557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416000" y="1152000"/>
            <a:ext cx="1440000" cy="4106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C14830-1267-4925-BA6E-AF7B72DF7DD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low[]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62739D-1B3D-411F-9796-6534D9B0C60B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 vert="horz"/>
          <a:lstStyle/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维护一个数组</a:t>
            </a:r>
            <a:r>
              <a:rPr lang="en-US" altLang="zh-CN">
                <a:cs typeface="Tahoma" pitchFamily="2"/>
              </a:rPr>
              <a:t>low</a:t>
            </a:r>
            <a:r>
              <a:rPr lang="zh-CN" altLang="en-US">
                <a:cs typeface="Tahoma" pitchFamily="2"/>
              </a:rPr>
              <a:t>，</a:t>
            </a:r>
            <a:r>
              <a:rPr lang="en-US" altLang="zh-CN">
                <a:cs typeface="Tahoma" pitchFamily="2"/>
              </a:rPr>
              <a:t>low[u]</a:t>
            </a:r>
            <a:r>
              <a:rPr lang="zh-CN" altLang="en-US">
                <a:cs typeface="Tahoma" pitchFamily="2"/>
              </a:rPr>
              <a:t>代表点</a:t>
            </a:r>
            <a:r>
              <a:rPr lang="en-US" altLang="zh-CN">
                <a:cs typeface="Tahoma" pitchFamily="2"/>
              </a:rPr>
              <a:t>u</a:t>
            </a:r>
            <a:r>
              <a:rPr lang="zh-CN" altLang="en-US">
                <a:cs typeface="Tahoma" pitchFamily="2"/>
              </a:rPr>
              <a:t>所能到达子树中的，深度最小的点祖先的</a:t>
            </a:r>
            <a:r>
              <a:rPr lang="en-US" altLang="zh-CN">
                <a:cs typeface="Tahoma" pitchFamily="2"/>
              </a:rPr>
              <a:t>dfs</a:t>
            </a:r>
            <a:r>
              <a:rPr lang="zh-CN" altLang="en-US">
                <a:cs typeface="Tahoma" pitchFamily="2"/>
              </a:rPr>
              <a:t>序编号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初始</a:t>
            </a:r>
            <a:r>
              <a:rPr lang="en-US" altLang="zh-CN">
                <a:cs typeface="Tahoma" pitchFamily="2"/>
              </a:rPr>
              <a:t>low[u]=dfn[u]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对于边</a:t>
            </a:r>
            <a:r>
              <a:rPr lang="en-US" altLang="zh-CN">
                <a:cs typeface="Tahoma" pitchFamily="2"/>
              </a:rPr>
              <a:t>(u,v)</a:t>
            </a:r>
          </a:p>
          <a:p>
            <a:pPr marL="0" lvl="1" indent="0" hangingPunct="0">
              <a:spcBef>
                <a:spcPts val="0"/>
              </a:spcBef>
              <a:spcAft>
                <a:spcPts val="1060"/>
              </a:spcAft>
              <a:buSzPct val="75000"/>
              <a:buFont typeface="StarSymbol"/>
              <a:buChar char="–"/>
            </a:pPr>
            <a:r>
              <a:rPr lang="zh-CN" altLang="en-US" sz="1800">
                <a:latin typeface="Consolas" pitchFamily="49"/>
                <a:ea typeface="黑体" pitchFamily="49"/>
                <a:cs typeface="Tahoma" pitchFamily="2"/>
              </a:rPr>
              <a:t>若为树枝边，则用</a:t>
            </a:r>
            <a:r>
              <a:rPr lang="en-US" altLang="zh-CN" sz="1800">
                <a:latin typeface="Consolas" pitchFamily="49"/>
                <a:ea typeface="黑体" pitchFamily="49"/>
                <a:cs typeface="Tahoma" pitchFamily="2"/>
              </a:rPr>
              <a:t>low[v]</a:t>
            </a:r>
            <a:r>
              <a:rPr lang="zh-CN" altLang="en-US" sz="1800">
                <a:latin typeface="Consolas" pitchFamily="49"/>
                <a:ea typeface="黑体" pitchFamily="49"/>
                <a:cs typeface="Tahoma" pitchFamily="2"/>
              </a:rPr>
              <a:t>更新</a:t>
            </a:r>
          </a:p>
          <a:p>
            <a:pPr marL="0" lvl="1" indent="0" hangingPunct="0">
              <a:spcBef>
                <a:spcPts val="0"/>
              </a:spcBef>
              <a:spcAft>
                <a:spcPts val="1060"/>
              </a:spcAft>
              <a:buSzPct val="75000"/>
              <a:buFont typeface="StarSymbol"/>
              <a:buChar char="–"/>
            </a:pPr>
            <a:r>
              <a:rPr lang="zh-CN" altLang="en-US" sz="1800">
                <a:latin typeface="Consolas" pitchFamily="49"/>
                <a:ea typeface="黑体" pitchFamily="49"/>
                <a:cs typeface="Tahoma" pitchFamily="2"/>
              </a:rPr>
              <a:t>若为后向边，则用</a:t>
            </a:r>
            <a:r>
              <a:rPr lang="en-US" altLang="zh-CN" sz="1800">
                <a:latin typeface="Consolas" pitchFamily="49"/>
                <a:ea typeface="黑体" pitchFamily="49"/>
                <a:cs typeface="Tahoma" pitchFamily="2"/>
              </a:rPr>
              <a:t>dfn[v]</a:t>
            </a:r>
            <a:r>
              <a:rPr lang="zh-CN" altLang="en-US" sz="1800">
                <a:latin typeface="Consolas" pitchFamily="49"/>
                <a:ea typeface="黑体" pitchFamily="49"/>
                <a:cs typeface="Tahoma" pitchFamily="2"/>
              </a:rPr>
              <a:t>更新</a:t>
            </a:r>
          </a:p>
          <a:p>
            <a:pPr marL="0" lvl="1" indent="0" hangingPunct="0">
              <a:spcBef>
                <a:spcPts val="0"/>
              </a:spcBef>
              <a:spcAft>
                <a:spcPts val="1060"/>
              </a:spcAft>
              <a:buSzPct val="75000"/>
              <a:buFont typeface="StarSymbol"/>
              <a:buChar char="–"/>
            </a:pPr>
            <a:r>
              <a:rPr lang="zh-CN" altLang="en-US" sz="1800">
                <a:latin typeface="Consolas" pitchFamily="49"/>
                <a:ea typeface="黑体" pitchFamily="49"/>
                <a:cs typeface="Tahoma" pitchFamily="2"/>
              </a:rPr>
              <a:t>若为前向边，因为指向的点的信息已经通过树枝边传递过来，所以无需更新</a:t>
            </a:r>
          </a:p>
          <a:p>
            <a:pPr marL="0" lvl="1" indent="0" hangingPunct="0">
              <a:spcBef>
                <a:spcPts val="0"/>
              </a:spcBef>
              <a:spcAft>
                <a:spcPts val="1060"/>
              </a:spcAft>
              <a:buSzPct val="75000"/>
              <a:buFont typeface="StarSymbol"/>
              <a:buChar char="–"/>
            </a:pPr>
            <a:r>
              <a:rPr lang="zh-CN" altLang="en-US" sz="1800">
                <a:latin typeface="Consolas" pitchFamily="49"/>
                <a:ea typeface="黑体" pitchFamily="49"/>
                <a:cs typeface="Tahoma" pitchFamily="2"/>
              </a:rPr>
              <a:t>若为横叉边，则指向另一个强连通分量，无需更新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当</a:t>
            </a:r>
            <a:r>
              <a:rPr lang="en-US" altLang="zh-CN">
                <a:cs typeface="Tahoma" pitchFamily="2"/>
              </a:rPr>
              <a:t>low[u] == dfn[u]</a:t>
            </a:r>
            <a:r>
              <a:rPr lang="zh-CN" altLang="en-US">
                <a:cs typeface="Tahoma" pitchFamily="2"/>
              </a:rPr>
              <a:t>时，就是一个分割点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C6F211A-4408-4FC0-81CA-37BC6A0DE1B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/>
              <a:t>模板 </a:t>
            </a:r>
            <a:r>
              <a:rPr lang="en-US" u="sng">
                <a:hlinkClick r:id="rId3"/>
              </a:rPr>
              <a:t>P3387</a:t>
            </a:r>
          </a:p>
        </p:txBody>
      </p:sp>
      <p:pic>
        <p:nvPicPr>
          <p:cNvPr id="2" name="内容占位符 1">
            <a:extLst>
              <a:ext uri="{FF2B5EF4-FFF2-40B4-BE49-F238E27FC236}">
                <a16:creationId xmlns:a16="http://schemas.microsoft.com/office/drawing/2014/main" id="{CA316F32-4B5D-4CED-9217-CD4AEB6AF2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lum/>
            <a:alphaModFix/>
          </a:blip>
          <a:stretch>
            <a:fillRect/>
          </a:stretch>
        </p:blipFill>
        <p:spPr>
          <a:xfrm>
            <a:off x="503238" y="1993816"/>
            <a:ext cx="9072562" cy="3086267"/>
          </a:xfr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CC0174-72AC-41A5-A611-E63DA2B28FD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/>
              <a:t>无向图的双连通性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196C2B-C988-409B-8E7B-636EF64B96FD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 vert="horz">
            <a:normAutofit lnSpcReduction="10000"/>
          </a:bodyPr>
          <a:lstStyle/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对于无向图，定义双连通性</a:t>
            </a:r>
          </a:p>
          <a:p>
            <a:pPr marL="0" lvl="1" indent="0" hangingPunct="0">
              <a:spcBef>
                <a:spcPts val="0"/>
              </a:spcBef>
              <a:spcAft>
                <a:spcPts val="1060"/>
              </a:spcAft>
              <a:buSzPct val="75000"/>
              <a:buFont typeface="StarSymbol"/>
              <a:buChar char="–"/>
            </a:pPr>
            <a:r>
              <a:rPr lang="zh-CN" altLang="en-US" sz="1800">
                <a:latin typeface="Consolas" pitchFamily="49"/>
                <a:ea typeface="黑体" pitchFamily="49"/>
                <a:cs typeface="Tahoma" pitchFamily="2"/>
              </a:rPr>
              <a:t>点双连通：删去任何一个点仍然连通</a:t>
            </a:r>
          </a:p>
          <a:p>
            <a:pPr marL="0" lvl="1" indent="0" hangingPunct="0">
              <a:spcBef>
                <a:spcPts val="0"/>
              </a:spcBef>
              <a:spcAft>
                <a:spcPts val="1060"/>
              </a:spcAft>
              <a:buSzPct val="75000"/>
              <a:buFont typeface="StarSymbol"/>
              <a:buChar char="–"/>
            </a:pPr>
            <a:r>
              <a:rPr lang="zh-CN" altLang="en-US" sz="1800">
                <a:latin typeface="Consolas" pitchFamily="49"/>
                <a:ea typeface="黑体" pitchFamily="49"/>
                <a:cs typeface="Tahoma" pitchFamily="2"/>
              </a:rPr>
              <a:t>边双连通：删去任何一条边仍然连通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另一种定义是，任何两点之间至少存在两条不经过相同中间点（边）的路径</a:t>
            </a:r>
          </a:p>
          <a:p>
            <a:pPr lvl="0" rtl="0">
              <a:buSzPct val="45000"/>
              <a:buFont typeface="StarSymbol"/>
              <a:buChar char="●"/>
            </a:pPr>
            <a:endParaRPr lang="en-US">
              <a:cs typeface="Tahoma" pitchFamily="2"/>
            </a:endParaRP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如果不满足双连通性</a:t>
            </a:r>
          </a:p>
          <a:p>
            <a:pPr marL="0" lvl="1" indent="0" hangingPunct="0">
              <a:spcBef>
                <a:spcPts val="0"/>
              </a:spcBef>
              <a:spcAft>
                <a:spcPts val="1060"/>
              </a:spcAft>
              <a:buSzPct val="75000"/>
              <a:buFont typeface="StarSymbol"/>
              <a:buChar char="–"/>
            </a:pPr>
            <a:r>
              <a:rPr lang="zh-CN" altLang="en-US" sz="1800">
                <a:latin typeface="Consolas" pitchFamily="49"/>
                <a:ea typeface="黑体" pitchFamily="49"/>
                <a:cs typeface="Tahoma" pitchFamily="2"/>
              </a:rPr>
              <a:t>割点（割顶）：删去后原图不连通的顶点集合</a:t>
            </a:r>
          </a:p>
          <a:p>
            <a:pPr marL="0" lvl="1" indent="0" hangingPunct="0">
              <a:spcBef>
                <a:spcPts val="0"/>
              </a:spcBef>
              <a:spcAft>
                <a:spcPts val="1060"/>
              </a:spcAft>
              <a:buSzPct val="75000"/>
              <a:buFont typeface="StarSymbol"/>
              <a:buChar char="–"/>
            </a:pPr>
            <a:r>
              <a:rPr lang="zh-CN" altLang="en-US" sz="1800">
                <a:latin typeface="Consolas" pitchFamily="49"/>
                <a:ea typeface="黑体" pitchFamily="49"/>
                <a:cs typeface="Tahoma" pitchFamily="2"/>
              </a:rPr>
              <a:t>割边（桥）：删去后原图不连通的边集合</a:t>
            </a:r>
          </a:p>
          <a:p>
            <a:pPr marL="0" lvl="1" indent="0" hangingPunct="0">
              <a:spcBef>
                <a:spcPts val="0"/>
              </a:spcBef>
              <a:spcAft>
                <a:spcPts val="1060"/>
              </a:spcAft>
              <a:buSzPct val="75000"/>
              <a:buFont typeface="StarSymbol"/>
              <a:buChar char="–"/>
            </a:pPr>
            <a:endParaRPr lang="en-US" sz="1800">
              <a:latin typeface="Consolas" pitchFamily="49"/>
              <a:ea typeface="黑体" pitchFamily="49"/>
              <a:cs typeface="Tahoma" pitchFamily="2"/>
            </a:endParaRP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满足点（边）双连通性的极大子图称为点（边）双连通分量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23AA87-BD1C-4A18-B661-6B2DCBF3CE6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/>
              <a:t>双连通性之间的关系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32AA06-5A41-4FF8-A34D-651CBC378ED2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 vert="horz"/>
          <a:lstStyle/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一张图的点双连通分量之间可能有公共点，边双连通分量之间不可能有公共点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点双连通性不满足传递性，边双连通性满足传递性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点双连通分量一定是边双连通的（无相同点的两条路径一定无相同边）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5305C8-BEBC-41F8-9093-7A5763D0B0E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908000" y="3259800"/>
            <a:ext cx="6264360" cy="185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2BA838-4D24-4D4D-AB58-730CC935963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pPr lvl="0"/>
            <a:r>
              <a:rPr lang="zh-CN"/>
              <a:t>名词解释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0A9B2C-28D8-47EF-994A-B0287C3F6CF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 vert="horz">
            <a:normAutofit/>
          </a:bodyPr>
          <a:lstStyle/>
          <a:p>
            <a:pPr lvl="0" rtl="0"/>
            <a:r>
              <a:rPr lang="zh-CN" altLang="en-US">
                <a:cs typeface="Tahoma" pitchFamily="2"/>
              </a:rPr>
              <a:t>连通图：任意两点间存在路径</a:t>
            </a:r>
          </a:p>
          <a:p>
            <a:pPr lvl="0" rtl="0"/>
            <a:r>
              <a:rPr lang="zh-CN" altLang="en-US">
                <a:cs typeface="Tahoma" pitchFamily="2"/>
              </a:rPr>
              <a:t>树</a:t>
            </a:r>
            <a:r>
              <a:rPr lang="en-US" altLang="zh-CN">
                <a:cs typeface="Tahoma" pitchFamily="2"/>
              </a:rPr>
              <a:t>:</a:t>
            </a:r>
            <a:r>
              <a:rPr lang="zh-CN" altLang="en-US">
                <a:cs typeface="Tahoma" pitchFamily="2"/>
              </a:rPr>
              <a:t>以下定义等价</a:t>
            </a:r>
          </a:p>
          <a:p>
            <a:pPr marL="742950" lvl="2" indent="-285750" hangingPunct="0">
              <a:spcBef>
                <a:spcPts val="0"/>
              </a:spcBef>
              <a:spcAft>
                <a:spcPts val="1060"/>
              </a:spcAft>
            </a:pPr>
            <a:r>
              <a:rPr lang="zh-CN" altLang="en-US">
                <a:latin typeface="Consolas" pitchFamily="49"/>
                <a:ea typeface="黑体" pitchFamily="49"/>
                <a:cs typeface="Tahoma" pitchFamily="2"/>
              </a:rPr>
              <a:t>任意两点间只存在一条路径的图</a:t>
            </a:r>
          </a:p>
          <a:p>
            <a:pPr marL="742950" lvl="2" indent="-285750" hangingPunct="0">
              <a:spcBef>
                <a:spcPts val="0"/>
              </a:spcBef>
              <a:spcAft>
                <a:spcPts val="1060"/>
              </a:spcAft>
            </a:pPr>
            <a:r>
              <a:rPr lang="zh-CN" altLang="en-US">
                <a:latin typeface="Consolas" pitchFamily="49"/>
                <a:ea typeface="黑体" pitchFamily="49"/>
                <a:cs typeface="Tahoma" pitchFamily="2"/>
              </a:rPr>
              <a:t>无环的连通图</a:t>
            </a:r>
          </a:p>
          <a:p>
            <a:pPr marL="742950" lvl="2" indent="-285750" hangingPunct="0">
              <a:spcBef>
                <a:spcPts val="0"/>
              </a:spcBef>
              <a:spcAft>
                <a:spcPts val="1060"/>
              </a:spcAft>
            </a:pPr>
            <a:r>
              <a:rPr lang="en-US">
                <a:latin typeface="Consolas" pitchFamily="49"/>
                <a:ea typeface="黑体" pitchFamily="49"/>
                <a:cs typeface="Tahoma" pitchFamily="2"/>
              </a:rPr>
              <a:t>n个点n-1条边的连通图</a:t>
            </a:r>
          </a:p>
          <a:p>
            <a:pPr marL="742950" lvl="2" indent="-285750" hangingPunct="0">
              <a:spcBef>
                <a:spcPts val="0"/>
              </a:spcBef>
              <a:spcAft>
                <a:spcPts val="1060"/>
              </a:spcAft>
            </a:pPr>
            <a:r>
              <a:rPr lang="en-US">
                <a:latin typeface="Consolas" pitchFamily="49"/>
                <a:ea typeface="黑体" pitchFamily="49"/>
                <a:cs typeface="Tahoma" pitchFamily="2"/>
              </a:rPr>
              <a:t>n个点n-1条边,无环的图</a:t>
            </a:r>
          </a:p>
          <a:p>
            <a:pPr lvl="0" rtl="0"/>
            <a:r>
              <a:rPr lang="zh-CN" altLang="en-US">
                <a:cs typeface="Tahoma" pitchFamily="2"/>
              </a:rPr>
              <a:t>子图：图</a:t>
            </a:r>
            <a:r>
              <a:rPr lang="en-US" altLang="zh-CN">
                <a:cs typeface="Tahoma" pitchFamily="2"/>
              </a:rPr>
              <a:t>G'</a:t>
            </a:r>
            <a:r>
              <a:rPr lang="zh-CN" altLang="en-US">
                <a:cs typeface="Tahoma" pitchFamily="2"/>
              </a:rPr>
              <a:t>称作图</a:t>
            </a:r>
            <a:r>
              <a:rPr lang="en-US" altLang="zh-CN">
                <a:cs typeface="Tahoma" pitchFamily="2"/>
              </a:rPr>
              <a:t>G</a:t>
            </a:r>
            <a:r>
              <a:rPr lang="zh-CN" altLang="en-US">
                <a:cs typeface="Tahoma" pitchFamily="2"/>
              </a:rPr>
              <a:t>的子图如果</a:t>
            </a:r>
            <a:r>
              <a:rPr lang="en-US" altLang="zh-CN">
                <a:cs typeface="Tahoma" pitchFamily="2"/>
              </a:rPr>
              <a:t>V(G') ⊆ V(G)</a:t>
            </a:r>
            <a:r>
              <a:rPr lang="zh-CN" altLang="en-US">
                <a:cs typeface="Tahoma" pitchFamily="2"/>
              </a:rPr>
              <a:t>以及</a:t>
            </a:r>
            <a:r>
              <a:rPr lang="en-US" altLang="zh-CN">
                <a:cs typeface="Tahoma" pitchFamily="2"/>
              </a:rPr>
              <a:t>E(G') ⊆ E(G)</a:t>
            </a:r>
            <a:r>
              <a:rPr lang="zh-CN" altLang="en-US">
                <a:cs typeface="Tahoma" pitchFamily="2"/>
              </a:rPr>
              <a:t>。</a:t>
            </a:r>
            <a:br>
              <a:rPr lang="en-US">
                <a:cs typeface="Tahoma" pitchFamily="2"/>
              </a:rPr>
            </a:br>
            <a:r>
              <a:rPr lang="zh-CN" altLang="en-US">
                <a:cs typeface="Tahoma" pitchFamily="2"/>
              </a:rPr>
              <a:t>也就是从原图中选出一些点以及和一些边组成的新的图</a:t>
            </a:r>
          </a:p>
          <a:p>
            <a:pPr lvl="0" rtl="0"/>
            <a:r>
              <a:rPr lang="zh-CN" altLang="en-US">
                <a:cs typeface="Tahoma" pitchFamily="2"/>
              </a:rPr>
              <a:t>生成子图：指满足条件</a:t>
            </a:r>
            <a:r>
              <a:rPr lang="en-US">
                <a:cs typeface="Tahoma" pitchFamily="2"/>
              </a:rPr>
              <a:t>V(G')=V(G)</a:t>
            </a:r>
            <a:r>
              <a:rPr lang="zh-CN" altLang="en-US">
                <a:cs typeface="Tahoma" pitchFamily="2"/>
              </a:rPr>
              <a:t>的</a:t>
            </a:r>
            <a:r>
              <a:rPr lang="en-US">
                <a:cs typeface="Tahoma" pitchFamily="2"/>
              </a:rPr>
              <a:t>G</a:t>
            </a:r>
            <a:r>
              <a:rPr lang="zh-CN" altLang="en-US">
                <a:cs typeface="Tahoma" pitchFamily="2"/>
              </a:rPr>
              <a:t>的子图</a:t>
            </a:r>
            <a:r>
              <a:rPr lang="en-US">
                <a:cs typeface="Tahoma" pitchFamily="2"/>
              </a:rPr>
              <a:t>G'</a:t>
            </a:r>
            <a:r>
              <a:rPr lang="zh-CN" altLang="en-US">
                <a:cs typeface="Tahoma" pitchFamily="2"/>
              </a:rPr>
              <a:t>。</a:t>
            </a:r>
            <a:br>
              <a:rPr lang="en-US">
                <a:cs typeface="Tahoma" pitchFamily="2"/>
              </a:rPr>
            </a:br>
            <a:r>
              <a:rPr lang="zh-CN" altLang="en-US">
                <a:cs typeface="Tahoma" pitchFamily="2"/>
              </a:rPr>
              <a:t>也就是选出所有的点和一些边组成的新的图，生成树则是指子图</a:t>
            </a:r>
            <a:r>
              <a:rPr lang="en-US">
                <a:cs typeface="Tahoma" pitchFamily="2"/>
              </a:rPr>
              <a:t>G'是一颗树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AF23F6-C2C6-4596-8E5F-72746F39293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/>
              <a:t>无向图的dfs树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AFB777-C0DB-4C41-B9F5-BB7A5F9A379A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 vert="horz"/>
          <a:lstStyle/>
          <a:p>
            <a:pPr lvl="0" rtl="0">
              <a:spcAft>
                <a:spcPts val="850"/>
              </a:spcAft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前向边：指向</a:t>
            </a:r>
            <a:r>
              <a:rPr lang="en-US" altLang="zh-CN">
                <a:cs typeface="Tahoma" pitchFamily="2"/>
              </a:rPr>
              <a:t>DFS</a:t>
            </a:r>
            <a:r>
              <a:rPr lang="zh-CN" altLang="en-US">
                <a:cs typeface="Tahoma" pitchFamily="2"/>
              </a:rPr>
              <a:t>树中子树中节点的边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横叉边：其他边，即指向</a:t>
            </a:r>
            <a:r>
              <a:rPr lang="en-US" altLang="zh-CN">
                <a:cs typeface="Tahoma" pitchFamily="2"/>
              </a:rPr>
              <a:t>DFS</a:t>
            </a:r>
            <a:r>
              <a:rPr lang="zh-CN" altLang="en-US">
                <a:cs typeface="Tahoma" pitchFamily="2"/>
              </a:rPr>
              <a:t>树中非子树的边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假如存在这种边</a:t>
            </a:r>
            <a:r>
              <a:rPr lang="en-US" altLang="zh-CN">
                <a:cs typeface="Tahoma" pitchFamily="2"/>
              </a:rPr>
              <a:t>(u, v)</a:t>
            </a:r>
            <a:r>
              <a:rPr lang="zh-CN" altLang="en-US">
                <a:cs typeface="Tahoma" pitchFamily="2"/>
              </a:rPr>
              <a:t>，在</a:t>
            </a:r>
            <a:r>
              <a:rPr lang="en-US" altLang="zh-CN">
                <a:cs typeface="Tahoma" pitchFamily="2"/>
              </a:rPr>
              <a:t>v</a:t>
            </a:r>
            <a:r>
              <a:rPr lang="zh-CN" altLang="en-US">
                <a:cs typeface="Tahoma" pitchFamily="2"/>
              </a:rPr>
              <a:t>点被</a:t>
            </a:r>
            <a:r>
              <a:rPr lang="en-US" altLang="zh-CN">
                <a:cs typeface="Tahoma" pitchFamily="2"/>
              </a:rPr>
              <a:t>dfs</a:t>
            </a:r>
            <a:r>
              <a:rPr lang="zh-CN" altLang="en-US">
                <a:cs typeface="Tahoma" pitchFamily="2"/>
              </a:rPr>
              <a:t>访问时，</a:t>
            </a:r>
            <a:r>
              <a:rPr lang="en-US" altLang="zh-CN">
                <a:cs typeface="Tahoma" pitchFamily="2"/>
              </a:rPr>
              <a:t>(v, u)</a:t>
            </a:r>
            <a:r>
              <a:rPr lang="zh-CN" altLang="en-US">
                <a:cs typeface="Tahoma" pitchFamily="2"/>
              </a:rPr>
              <a:t>一定会被先枚举，则这条边应该是后向边</a:t>
            </a:r>
            <a:r>
              <a:rPr lang="en-US" altLang="zh-CN">
                <a:cs typeface="Tahoma" pitchFamily="2"/>
              </a:rPr>
              <a:t>/</a:t>
            </a:r>
            <a:r>
              <a:rPr lang="zh-CN" altLang="en-US">
                <a:cs typeface="Tahoma" pitchFamily="2"/>
              </a:rPr>
              <a:t>树枝边。</a:t>
            </a:r>
          </a:p>
          <a:p>
            <a:pPr lvl="0" rtl="0">
              <a:buSzPct val="45000"/>
              <a:buFont typeface="StarSymbol"/>
              <a:buChar char="●"/>
            </a:pPr>
            <a:endParaRPr lang="en-US">
              <a:cs typeface="Tahoma" pitchFamily="2"/>
            </a:endParaRP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同样可以维护</a:t>
            </a:r>
            <a:r>
              <a:rPr lang="en-US" altLang="zh-CN">
                <a:cs typeface="Tahoma" pitchFamily="2"/>
              </a:rPr>
              <a:t>dfn[]</a:t>
            </a:r>
            <a:r>
              <a:rPr lang="zh-CN" altLang="en-US">
                <a:cs typeface="Tahoma" pitchFamily="2"/>
              </a:rPr>
              <a:t>与</a:t>
            </a:r>
            <a:r>
              <a:rPr lang="en-US" altLang="zh-CN">
                <a:cs typeface="Tahoma" pitchFamily="2"/>
              </a:rPr>
              <a:t>low[]</a:t>
            </a:r>
            <a:r>
              <a:rPr lang="zh-CN" altLang="en-US">
                <a:cs typeface="Tahoma" pitchFamily="2"/>
              </a:rPr>
              <a:t>数组，含义与有向图的</a:t>
            </a:r>
            <a:r>
              <a:rPr lang="en-US" altLang="zh-CN">
                <a:cs typeface="Tahoma" pitchFamily="2"/>
              </a:rPr>
              <a:t>dfs</a:t>
            </a:r>
            <a:r>
              <a:rPr lang="zh-CN" altLang="en-US">
                <a:cs typeface="Tahoma" pitchFamily="2"/>
              </a:rPr>
              <a:t>相同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681376-11F1-4ADF-AEEC-EACEBDA2EEE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/>
              <a:t>割点和割边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A21FC0-20C0-48F2-82E7-474A503997BB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 vert="horz"/>
          <a:lstStyle/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割边</a:t>
            </a:r>
            <a:r>
              <a:rPr lang="en-US" altLang="zh-CN">
                <a:cs typeface="Tahoma" pitchFamily="2"/>
              </a:rPr>
              <a:t>(u, v)</a:t>
            </a:r>
            <a:r>
              <a:rPr lang="zh-CN" altLang="en-US">
                <a:cs typeface="Tahoma" pitchFamily="2"/>
              </a:rPr>
              <a:t>删去后变为两个连通块，</a:t>
            </a:r>
            <a:r>
              <a:rPr lang="en-US" altLang="zh-CN">
                <a:cs typeface="Tahoma" pitchFamily="2"/>
              </a:rPr>
              <a:t>v</a:t>
            </a:r>
            <a:r>
              <a:rPr lang="zh-CN" altLang="en-US">
                <a:cs typeface="Tahoma" pitchFamily="2"/>
              </a:rPr>
              <a:t>无法到达</a:t>
            </a:r>
            <a:r>
              <a:rPr lang="en-US" altLang="zh-CN">
                <a:cs typeface="Tahoma" pitchFamily="2"/>
              </a:rPr>
              <a:t>u</a:t>
            </a:r>
            <a:r>
              <a:rPr lang="zh-CN" altLang="en-US">
                <a:cs typeface="Tahoma" pitchFamily="2"/>
              </a:rPr>
              <a:t>前面的点，即</a:t>
            </a:r>
          </a:p>
          <a:p>
            <a:pPr marL="0" lvl="1" indent="0" hangingPunct="0">
              <a:spcBef>
                <a:spcPts val="0"/>
              </a:spcBef>
              <a:spcAft>
                <a:spcPts val="1060"/>
              </a:spcAft>
              <a:buSzPct val="75000"/>
              <a:buFont typeface="StarSymbol"/>
              <a:buChar char="–"/>
            </a:pPr>
            <a:r>
              <a:rPr lang="en-US" sz="1800">
                <a:latin typeface="Consolas" pitchFamily="49"/>
                <a:ea typeface="黑体" pitchFamily="49"/>
                <a:cs typeface="Tahoma" pitchFamily="2"/>
              </a:rPr>
              <a:t>low[v]&gt;dfn[u]</a:t>
            </a:r>
          </a:p>
          <a:p>
            <a:pPr lvl="0" rtl="0">
              <a:buSzPct val="45000"/>
              <a:buFont typeface="StarSymbol"/>
              <a:buChar char="●"/>
            </a:pPr>
            <a:endParaRPr lang="en-US">
              <a:cs typeface="Tahoma" pitchFamily="2"/>
            </a:endParaRP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割点</a:t>
            </a:r>
            <a:r>
              <a:rPr lang="en-US" altLang="zh-CN">
                <a:cs typeface="Tahoma" pitchFamily="2"/>
              </a:rPr>
              <a:t>u</a:t>
            </a:r>
            <a:r>
              <a:rPr lang="zh-CN" altLang="en-US">
                <a:cs typeface="Tahoma" pitchFamily="2"/>
              </a:rPr>
              <a:t>删去后会有至少一个子树中的点无法到达</a:t>
            </a:r>
            <a:r>
              <a:rPr lang="en-US" altLang="zh-CN">
                <a:cs typeface="Tahoma" pitchFamily="2"/>
              </a:rPr>
              <a:t>u</a:t>
            </a:r>
            <a:r>
              <a:rPr lang="zh-CN" altLang="en-US">
                <a:cs typeface="Tahoma" pitchFamily="2"/>
              </a:rPr>
              <a:t>前面的点，即</a:t>
            </a:r>
          </a:p>
          <a:p>
            <a:pPr marL="0" lvl="1" indent="0" hangingPunct="0">
              <a:spcBef>
                <a:spcPts val="0"/>
              </a:spcBef>
              <a:spcAft>
                <a:spcPts val="1060"/>
              </a:spcAft>
              <a:buSzPct val="75000"/>
              <a:buFont typeface="StarSymbol"/>
              <a:buChar char="–"/>
            </a:pPr>
            <a:r>
              <a:rPr lang="zh-CN" altLang="en-US" sz="1800">
                <a:latin typeface="Consolas" pitchFamily="49"/>
                <a:ea typeface="黑体" pitchFamily="49"/>
                <a:cs typeface="Tahoma" pitchFamily="2"/>
              </a:rPr>
              <a:t>存在至少一条树枝边</a:t>
            </a:r>
            <a:r>
              <a:rPr lang="en-US" altLang="zh-CN" sz="1800">
                <a:latin typeface="Consolas" pitchFamily="49"/>
                <a:ea typeface="黑体" pitchFamily="49"/>
                <a:cs typeface="Tahoma" pitchFamily="2"/>
              </a:rPr>
              <a:t>(u, v) low[v]&gt;=dfn[u]</a:t>
            </a:r>
          </a:p>
          <a:p>
            <a:pPr marL="0" lvl="1" indent="0" hangingPunct="0">
              <a:spcBef>
                <a:spcPts val="0"/>
              </a:spcBef>
              <a:spcAft>
                <a:spcPts val="1060"/>
              </a:spcAft>
              <a:buSzPct val="75000"/>
              <a:buFont typeface="StarSymbol"/>
              <a:buChar char="–"/>
            </a:pPr>
            <a:r>
              <a:rPr lang="zh-CN" altLang="en-US" sz="1800">
                <a:latin typeface="Consolas" pitchFamily="49"/>
                <a:ea typeface="黑体" pitchFamily="49"/>
                <a:cs typeface="Tahoma" pitchFamily="2"/>
              </a:rPr>
              <a:t>对于根结点需要特别判断，只要有多于一条树枝边则为割点。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C155E6-A510-496D-B925-CEDE1755797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/>
              <a:t>双连通分量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A978C2-82A4-46B1-9229-2A32657E834B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 vert="horz"/>
          <a:lstStyle/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边双连通分量：删去所有割边，每个连通块都是双连通分量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可以求出割边之后直接跑不走割边的</a:t>
            </a:r>
            <a:r>
              <a:rPr lang="en-US" altLang="zh-CN">
                <a:cs typeface="Tahoma" pitchFamily="2"/>
              </a:rPr>
              <a:t>bfs</a:t>
            </a:r>
            <a:r>
              <a:rPr lang="zh-CN" altLang="en-US">
                <a:cs typeface="Tahoma" pitchFamily="2"/>
              </a:rPr>
              <a:t>，也可以像强连通一样</a:t>
            </a:r>
            <a:r>
              <a:rPr lang="en-US" altLang="zh-CN">
                <a:cs typeface="Tahoma" pitchFamily="2"/>
              </a:rPr>
              <a:t>tarjan</a:t>
            </a:r>
            <a:r>
              <a:rPr lang="zh-CN" altLang="en-US">
                <a:cs typeface="Tahoma" pitchFamily="2"/>
              </a:rPr>
              <a:t>时维护一个栈记录未分配双连通分量的点，并在离开</a:t>
            </a:r>
            <a:r>
              <a:rPr lang="en-US" altLang="zh-CN">
                <a:cs typeface="Tahoma" pitchFamily="2"/>
              </a:rPr>
              <a:t>dfs</a:t>
            </a:r>
            <a:r>
              <a:rPr lang="zh-CN" altLang="en-US">
                <a:cs typeface="Tahoma" pitchFamily="2"/>
              </a:rPr>
              <a:t>遇到割边时弹栈处理</a:t>
            </a:r>
          </a:p>
          <a:p>
            <a:pPr lvl="0" rtl="0">
              <a:buSzPct val="45000"/>
              <a:buFont typeface="StarSymbol"/>
              <a:buChar char="●"/>
            </a:pPr>
            <a:endParaRPr lang="en-US">
              <a:cs typeface="Tahoma" pitchFamily="2"/>
            </a:endParaRP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点双连通分量：由于一个点可以属于多个点双连通分量，所以并不好维护点的栈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改为维护存边的栈，同样在离开</a:t>
            </a:r>
            <a:r>
              <a:rPr lang="en-US" altLang="zh-CN">
                <a:cs typeface="Tahoma" pitchFamily="2"/>
              </a:rPr>
              <a:t>dfs</a:t>
            </a:r>
            <a:r>
              <a:rPr lang="zh-CN" altLang="en-US">
                <a:cs typeface="Tahoma" pitchFamily="2"/>
              </a:rPr>
              <a:t>遇到割点时，取出所有边和相邻的点，作为一个点双连通分量即可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0082A0-989D-4B51-9382-EF220041BB4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/>
              <a:t>模板 </a:t>
            </a:r>
            <a:r>
              <a:rPr lang="en-US" u="sng">
                <a:hlinkClick r:id="rId3"/>
              </a:rPr>
              <a:t>P3388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8348A8-AF95-4425-9D3E-B2AA364FF47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475280" y="1746360"/>
            <a:ext cx="7129800" cy="2933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0580DD-2580-4279-94FA-3DBBA1A1B5D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NOIP2009 </a:t>
            </a:r>
            <a:r>
              <a:rPr lang="en-US" u="sng">
                <a:hlinkClick r:id="rId3"/>
              </a:rPr>
              <a:t>P1073</a:t>
            </a:r>
            <a:r>
              <a:rPr lang="en-US"/>
              <a:t> </a:t>
            </a:r>
            <a:r>
              <a:rPr lang="zh-CN"/>
              <a:t>最优贸易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77CE605-115E-4A0D-ADBC-EA71685E9D90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 vert="horz"/>
          <a:lstStyle/>
          <a:p>
            <a:pPr lvl="0" rtl="0">
              <a:buSzPct val="45000"/>
              <a:buFont typeface="StarSymbol"/>
              <a:buChar char="●"/>
            </a:pPr>
            <a:r>
              <a:rPr lang="en-US">
                <a:cs typeface="Tahoma" pitchFamily="2"/>
              </a:rPr>
              <a:t>n(&lt;=100000)个城市之间用单向边或双向边相连，现在要从1号点走到n号点，路径可以有回路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每个城市有一个水晶球售价，现在要在旅途中买卖一次，求最大的收益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668A89-9ABC-4E74-B9DA-EC5B1C3E006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123280" y="2615760"/>
            <a:ext cx="5724720" cy="2928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87EF2A-3964-4685-8E17-B1AA4231136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 </a:t>
            </a:r>
            <a:r>
              <a:rPr lang="zh-CN"/>
              <a:t>思路2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81FD60-30EA-41F9-A108-9D8FDFB7B444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 vert="horz"/>
          <a:lstStyle/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路线可以任选，只要能到达终点即可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那么对于一个</a:t>
            </a:r>
            <a:r>
              <a:rPr lang="en-US" altLang="zh-CN">
                <a:cs typeface="Tahoma" pitchFamily="2"/>
              </a:rPr>
              <a:t>SCC</a:t>
            </a:r>
            <a:r>
              <a:rPr lang="zh-CN" altLang="en-US">
                <a:cs typeface="Tahoma" pitchFamily="2"/>
              </a:rPr>
              <a:t>，其中所有的点可以互相到达，可以缩成一个点，记录最大最小价格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之后问题转化为</a:t>
            </a:r>
            <a:r>
              <a:rPr lang="en-US" altLang="zh-CN">
                <a:cs typeface="Tahoma" pitchFamily="2"/>
              </a:rPr>
              <a:t>DAG</a:t>
            </a:r>
            <a:r>
              <a:rPr lang="zh-CN" altLang="en-US">
                <a:cs typeface="Tahoma" pitchFamily="2"/>
              </a:rPr>
              <a:t>上的问题，拓扑排序时保存路径上最小买入价，不断更新答案即可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1E59DE-CC25-4EF1-B96A-802AD52003D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/>
              <a:t>名词解释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2A3777-F04C-46F0-BA1A-7E94A8BF433E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 vert="horz"/>
          <a:lstStyle/>
          <a:p>
            <a:pPr lvl="0" rtl="0"/>
            <a:r>
              <a:rPr lang="zh-CN" altLang="en-US">
                <a:cs typeface="Tahoma" pitchFamily="2"/>
              </a:rPr>
              <a:t>最小生成树</a:t>
            </a:r>
            <a:r>
              <a:rPr lang="zh-CN" altLang="en-US" dirty="0">
                <a:cs typeface="Tahoma" pitchFamily="2"/>
              </a:rPr>
              <a:t>：对于带权图，权值和最小的生成树</a:t>
            </a:r>
          </a:p>
          <a:p>
            <a:pPr lvl="0" rtl="0"/>
            <a:r>
              <a:rPr lang="zh-CN" altLang="en-US" dirty="0">
                <a:cs typeface="Tahoma" pitchFamily="2"/>
              </a:rPr>
              <a:t>最小瓶颈生成树：对于带权图，最大权值最小的生成树</a:t>
            </a:r>
          </a:p>
          <a:p>
            <a:pPr lvl="0" rtl="0"/>
            <a:r>
              <a:rPr lang="zh-CN" altLang="en-US" dirty="0">
                <a:cs typeface="Tahoma" pitchFamily="2"/>
              </a:rPr>
              <a:t>最小生成树一定是最小瓶颈生成树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F0673C-579C-412B-9028-AA199F70D6D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055200" y="1724400"/>
            <a:ext cx="3428639" cy="2765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FBCDC8-FDB8-49FC-8E48-51739BBF521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/>
              <a:t>最小生成树问题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59BC0C-121D-4776-B205-3F69B17CFB6E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 vert="horz"/>
          <a:lstStyle/>
          <a:p>
            <a:pPr lvl="0" rtl="0"/>
            <a:r>
              <a:rPr lang="en-US">
                <a:cs typeface="Tahoma" pitchFamily="2"/>
              </a:rPr>
              <a:t>Prim算法：</a:t>
            </a:r>
          </a:p>
          <a:p>
            <a:pPr marL="742950" lvl="2" indent="-285750" hangingPunct="0">
              <a:spcBef>
                <a:spcPts val="0"/>
              </a:spcBef>
              <a:spcAft>
                <a:spcPts val="1060"/>
              </a:spcAft>
            </a:pPr>
            <a:r>
              <a:rPr lang="zh-CN" altLang="en-US">
                <a:latin typeface="Consolas" pitchFamily="49"/>
                <a:ea typeface="黑体" pitchFamily="49"/>
                <a:cs typeface="Tahoma" pitchFamily="2"/>
              </a:rPr>
              <a:t>从一个点开始建树，每次将连接树外和树里最小的边加入树</a:t>
            </a:r>
          </a:p>
          <a:p>
            <a:pPr marL="742950" lvl="2" indent="-285750" hangingPunct="0">
              <a:spcBef>
                <a:spcPts val="0"/>
              </a:spcBef>
              <a:spcAft>
                <a:spcPts val="1060"/>
              </a:spcAft>
            </a:pPr>
            <a:r>
              <a:rPr lang="zh-CN" altLang="en-US">
                <a:latin typeface="Consolas" pitchFamily="49"/>
                <a:ea typeface="黑体" pitchFamily="49"/>
                <a:cs typeface="Tahoma" pitchFamily="2"/>
              </a:rPr>
              <a:t>稀疏图可以使用堆优化，类似</a:t>
            </a:r>
            <a:r>
              <a:rPr lang="en-US" altLang="zh-CN">
                <a:latin typeface="Consolas" pitchFamily="49"/>
                <a:ea typeface="黑体" pitchFamily="49"/>
                <a:cs typeface="Tahoma" pitchFamily="2"/>
              </a:rPr>
              <a:t>Dijkstra</a:t>
            </a:r>
            <a:r>
              <a:rPr lang="zh-CN" altLang="en-US">
                <a:latin typeface="Consolas" pitchFamily="49"/>
                <a:ea typeface="黑体" pitchFamily="49"/>
                <a:cs typeface="Tahoma" pitchFamily="2"/>
              </a:rPr>
              <a:t>。</a:t>
            </a:r>
          </a:p>
          <a:p>
            <a:pPr marL="742950" lvl="2" indent="-285750" hangingPunct="0">
              <a:spcBef>
                <a:spcPts val="0"/>
              </a:spcBef>
              <a:spcAft>
                <a:spcPts val="1060"/>
              </a:spcAft>
            </a:pPr>
            <a:r>
              <a:rPr lang="zh-CN" altLang="en-US">
                <a:latin typeface="Consolas" pitchFamily="49"/>
                <a:ea typeface="黑体" pitchFamily="49"/>
                <a:cs typeface="Tahoma" pitchFamily="2"/>
              </a:rPr>
              <a:t>时间复杂度：</a:t>
            </a:r>
            <a:r>
              <a:rPr lang="en-US" altLang="zh-CN">
                <a:latin typeface="Consolas" pitchFamily="49"/>
                <a:ea typeface="黑体" pitchFamily="49"/>
                <a:cs typeface="Tahoma" pitchFamily="2"/>
              </a:rPr>
              <a:t>O(n²)/O(mlogn)</a:t>
            </a:r>
          </a:p>
          <a:p>
            <a:pPr lvl="0" rtl="0"/>
            <a:r>
              <a:rPr lang="en-US">
                <a:cs typeface="Tahoma" pitchFamily="2"/>
              </a:rPr>
              <a:t>Kruskal算法：</a:t>
            </a:r>
          </a:p>
          <a:p>
            <a:pPr marL="742950" lvl="2" indent="-285750" hangingPunct="0">
              <a:spcBef>
                <a:spcPts val="0"/>
              </a:spcBef>
              <a:spcAft>
                <a:spcPts val="1060"/>
              </a:spcAft>
            </a:pPr>
            <a:r>
              <a:rPr lang="zh-CN" altLang="en-US">
                <a:latin typeface="Consolas" pitchFamily="49"/>
                <a:ea typeface="黑体" pitchFamily="49"/>
                <a:cs typeface="Tahoma" pitchFamily="2"/>
              </a:rPr>
              <a:t>最开始是</a:t>
            </a:r>
            <a:r>
              <a:rPr lang="en-US" altLang="zh-CN">
                <a:latin typeface="Consolas" pitchFamily="49"/>
                <a:ea typeface="黑体" pitchFamily="49"/>
                <a:cs typeface="Tahoma" pitchFamily="2"/>
              </a:rPr>
              <a:t>n</a:t>
            </a:r>
            <a:r>
              <a:rPr lang="zh-CN" altLang="en-US">
                <a:latin typeface="Consolas" pitchFamily="49"/>
                <a:ea typeface="黑体" pitchFamily="49"/>
                <a:cs typeface="Tahoma" pitchFamily="2"/>
              </a:rPr>
              <a:t>棵树的森林，每次选最小的边将两颗树连起来，使用并查集判断维护连通</a:t>
            </a:r>
          </a:p>
          <a:p>
            <a:pPr marL="742950" lvl="2" indent="-285750" hangingPunct="0">
              <a:spcBef>
                <a:spcPts val="0"/>
              </a:spcBef>
              <a:spcAft>
                <a:spcPts val="1060"/>
              </a:spcAft>
            </a:pPr>
            <a:r>
              <a:rPr lang="zh-CN" altLang="en-US">
                <a:latin typeface="Consolas" pitchFamily="49"/>
                <a:ea typeface="黑体" pitchFamily="49"/>
                <a:cs typeface="Tahoma" pitchFamily="2"/>
              </a:rPr>
              <a:t>时间复杂度：</a:t>
            </a:r>
            <a:r>
              <a:rPr lang="en-US" altLang="zh-CN">
                <a:latin typeface="Consolas" pitchFamily="49"/>
                <a:ea typeface="黑体" pitchFamily="49"/>
                <a:cs typeface="Tahoma" pitchFamily="2"/>
              </a:rPr>
              <a:t>O(mlogn)</a:t>
            </a:r>
          </a:p>
          <a:p>
            <a:pPr marL="285750" lvl="1" indent="-285750" hangingPunct="0">
              <a:spcBef>
                <a:spcPts val="0"/>
              </a:spcBef>
              <a:spcAft>
                <a:spcPts val="1060"/>
              </a:spcAft>
            </a:pPr>
            <a:endParaRPr lang="en-US" sz="1800">
              <a:latin typeface="Consolas" pitchFamily="49"/>
              <a:ea typeface="黑体" pitchFamily="49"/>
              <a:cs typeface="Tahoma" pitchFamily="2"/>
            </a:endParaRPr>
          </a:p>
          <a:p>
            <a:pPr lvl="0" rtl="0"/>
            <a:r>
              <a:rPr lang="zh-CN" altLang="en-US">
                <a:cs typeface="Tahoma" pitchFamily="2"/>
              </a:rPr>
              <a:t>后者好写一些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B282F9-3DF2-4D48-9557-F10B97E781D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/>
              <a:t>公路修建 </a:t>
            </a:r>
            <a:r>
              <a:rPr lang="en-US" u="sng">
                <a:hlinkClick r:id="rId3"/>
              </a:rPr>
              <a:t>P1265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32C5D8-6844-448F-902A-62EC9819D926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 vert="horz"/>
          <a:lstStyle/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给出平面上的</a:t>
            </a:r>
            <a:r>
              <a:rPr lang="en-US">
                <a:cs typeface="Tahoma" pitchFamily="2"/>
              </a:rPr>
              <a:t>n(≤5000)个点， 点与点之间可以连边，距离为欧几里得距离，求最小生成树。</a:t>
            </a:r>
          </a:p>
          <a:p>
            <a:pPr lvl="0" rtl="0">
              <a:buSzPct val="45000"/>
              <a:buFont typeface="StarSymbol"/>
              <a:buChar char="●"/>
            </a:pPr>
            <a:endParaRPr lang="en-US">
              <a:cs typeface="Tahoma" pitchFamily="2"/>
            </a:endParaRP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如果直接建图，边数</a:t>
            </a:r>
            <a:r>
              <a:rPr lang="en-US" altLang="zh-CN">
                <a:cs typeface="Tahoma" pitchFamily="2"/>
              </a:rPr>
              <a:t>m=O(n²)</a:t>
            </a:r>
            <a:r>
              <a:rPr lang="zh-CN" altLang="en-US">
                <a:cs typeface="Tahoma" pitchFamily="2"/>
              </a:rPr>
              <a:t>，此时堆优化的</a:t>
            </a:r>
            <a:r>
              <a:rPr lang="en-US" altLang="zh-CN">
                <a:cs typeface="Tahoma" pitchFamily="2"/>
              </a:rPr>
              <a:t>Prim</a:t>
            </a:r>
            <a:r>
              <a:rPr lang="zh-CN" altLang="en-US">
                <a:cs typeface="Tahoma" pitchFamily="2"/>
              </a:rPr>
              <a:t>效率低于朴素实现。</a:t>
            </a: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不需要显式保存邻接矩阵，每次枚举时计算距离即可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D2D610-6A0F-46E5-9BDA-56CAB90D545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[CSP-SJX2019]</a:t>
            </a:r>
            <a:r>
              <a:rPr lang="zh-CN" altLang="en-US"/>
              <a:t>网格图 </a:t>
            </a:r>
            <a:r>
              <a:rPr lang="en-US" u="sng">
                <a:hlinkClick r:id="rId3"/>
              </a:rPr>
              <a:t>P5687</a:t>
            </a:r>
            <a:endParaRPr lang="en-US" u="sng">
              <a:hlinkClick r:id="rId4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3C02C3-F62C-4FAD-9F80-63368A2854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664" y="2213429"/>
            <a:ext cx="8880309" cy="176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8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D2D610-6A0F-46E5-9BDA-56CAB90D545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/>
              <a:t>货车运输 </a:t>
            </a:r>
            <a:r>
              <a:rPr lang="en-US" u="sng">
                <a:hlinkClick r:id="rId3"/>
              </a:rPr>
              <a:t>P1967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E440D6-3779-44A1-AAA6-6236845FB8D2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 vert="horz"/>
          <a:lstStyle/>
          <a:p>
            <a:pPr lvl="0" rtl="0">
              <a:buSzPct val="45000"/>
              <a:buFont typeface="StarSymbol"/>
              <a:buChar char="●"/>
            </a:pPr>
            <a:r>
              <a:rPr lang="en-US">
                <a:cs typeface="Tahoma" pitchFamily="2"/>
              </a:rPr>
              <a:t>A </a:t>
            </a:r>
            <a:r>
              <a:rPr lang="zh-CN" altLang="en-US">
                <a:cs typeface="Tahoma" pitchFamily="2"/>
              </a:rPr>
              <a:t>国有 </a:t>
            </a:r>
            <a:r>
              <a:rPr lang="en-US">
                <a:cs typeface="Tahoma" pitchFamily="2"/>
              </a:rPr>
              <a:t>n(≤10,000) </a:t>
            </a:r>
            <a:r>
              <a:rPr lang="zh-CN" altLang="en-US">
                <a:cs typeface="Tahoma" pitchFamily="2"/>
              </a:rPr>
              <a:t>座城市，编号从 </a:t>
            </a:r>
            <a:r>
              <a:rPr lang="en-US">
                <a:cs typeface="Tahoma" pitchFamily="2"/>
              </a:rPr>
              <a:t>1 </a:t>
            </a:r>
            <a:r>
              <a:rPr lang="zh-CN" altLang="en-US">
                <a:cs typeface="Tahoma" pitchFamily="2"/>
              </a:rPr>
              <a:t>到 </a:t>
            </a:r>
            <a:r>
              <a:rPr lang="en-US">
                <a:cs typeface="Tahoma" pitchFamily="2"/>
              </a:rPr>
              <a:t>n</a:t>
            </a:r>
            <a:r>
              <a:rPr lang="zh-CN" altLang="en-US">
                <a:cs typeface="Tahoma" pitchFamily="2"/>
              </a:rPr>
              <a:t>，城市之间有 </a:t>
            </a:r>
            <a:r>
              <a:rPr lang="en-US">
                <a:cs typeface="Tahoma" pitchFamily="2"/>
              </a:rPr>
              <a:t>m(≤50,000) 条双向道路。每一条道路对车辆都有重量限制，简称限重。</a:t>
            </a:r>
          </a:p>
          <a:p>
            <a:pPr lvl="0" rtl="0">
              <a:buSzPct val="45000"/>
              <a:buFont typeface="StarSymbol"/>
              <a:buChar char="●"/>
            </a:pPr>
            <a:endParaRPr lang="en-US">
              <a:cs typeface="Tahoma" pitchFamily="2"/>
            </a:endParaRPr>
          </a:p>
          <a:p>
            <a:pPr lvl="0" rtl="0">
              <a:buSzPct val="45000"/>
              <a:buFont typeface="StarSymbol"/>
              <a:buChar char="●"/>
            </a:pPr>
            <a:r>
              <a:rPr lang="zh-CN" altLang="en-US">
                <a:cs typeface="Tahoma" pitchFamily="2"/>
              </a:rPr>
              <a:t>现在有 </a:t>
            </a:r>
            <a:r>
              <a:rPr lang="en-US">
                <a:cs typeface="Tahoma" pitchFamily="2"/>
              </a:rPr>
              <a:t>q(≤30,000) 辆货车在运输货物， 司机们想知道每辆车在不超过车辆限重的情况下，最多能运多重的货物。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igh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onsolas"/>
        <a:ea typeface="微软雅黑"/>
        <a:cs typeface="DejaVu Sans"/>
      </a:majorFont>
      <a:minorFont>
        <a:latin typeface="Consolas"/>
        <a:ea typeface="微软雅黑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ights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onsolas"/>
        <a:ea typeface="微软雅黑"/>
        <a:cs typeface="DejaVu Sans"/>
      </a:majorFont>
      <a:minorFont>
        <a:latin typeface="Consolas"/>
        <a:ea typeface="微软雅黑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ights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onsolas"/>
        <a:ea typeface="微软雅黑"/>
        <a:cs typeface="DejaVu Sans"/>
      </a:majorFont>
      <a:minorFont>
        <a:latin typeface="Consolas"/>
        <a:ea typeface="微软雅黑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3813</TotalTime>
  <Words>3675</Words>
  <Application>Microsoft Office PowerPoint</Application>
  <PresentationFormat>自定义</PresentationFormat>
  <Paragraphs>302</Paragraphs>
  <Slides>46</Slides>
  <Notes>46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46</vt:i4>
      </vt:variant>
    </vt:vector>
  </HeadingPairs>
  <TitlesOfParts>
    <vt:vector size="61" baseType="lpstr">
      <vt:lpstr>DejaVu Sans</vt:lpstr>
      <vt:lpstr>Liberation Sans</vt:lpstr>
      <vt:lpstr>Liberation Serif</vt:lpstr>
      <vt:lpstr>StarSymbol</vt:lpstr>
      <vt:lpstr>等线</vt:lpstr>
      <vt:lpstr>黑体</vt:lpstr>
      <vt:lpstr>微软雅黑</vt:lpstr>
      <vt:lpstr>新宋体</vt:lpstr>
      <vt:lpstr>Arial</vt:lpstr>
      <vt:lpstr>Consolas</vt:lpstr>
      <vt:lpstr>Tahoma</vt:lpstr>
      <vt:lpstr>Wingdings</vt:lpstr>
      <vt:lpstr>Lights</vt:lpstr>
      <vt:lpstr>Lights1</vt:lpstr>
      <vt:lpstr>Lights2</vt:lpstr>
      <vt:lpstr>图论</vt:lpstr>
      <vt:lpstr>PowerPoint 演示文稿</vt:lpstr>
      <vt:lpstr>图的概念</vt:lpstr>
      <vt:lpstr>名词解释</vt:lpstr>
      <vt:lpstr>名词解释</vt:lpstr>
      <vt:lpstr>最小生成树问题</vt:lpstr>
      <vt:lpstr>公路修建 P1265</vt:lpstr>
      <vt:lpstr>[CSP-SJX2019]网格图 P5687</vt:lpstr>
      <vt:lpstr>货车运输 P1967</vt:lpstr>
      <vt:lpstr>货车运输(NOIP2013) P1967</vt:lpstr>
      <vt:lpstr>（严格）次小生成树 P4180</vt:lpstr>
      <vt:lpstr>（严格）次小生成树 P4180</vt:lpstr>
      <vt:lpstr>题目建模</vt:lpstr>
      <vt:lpstr>PowerPoint 演示文稿</vt:lpstr>
      <vt:lpstr>最短路问题</vt:lpstr>
      <vt:lpstr>单源最短路</vt:lpstr>
      <vt:lpstr>SPFA</vt:lpstr>
      <vt:lpstr>灾后重建 P1119 </vt:lpstr>
      <vt:lpstr>Floyd算法</vt:lpstr>
      <vt:lpstr>物流运输 P1772 </vt:lpstr>
      <vt:lpstr>物流运输 P1772 </vt:lpstr>
      <vt:lpstr>NOIP2009 P1073 最优贸易</vt:lpstr>
      <vt:lpstr>思路1</vt:lpstr>
      <vt:lpstr>逛公园 P3953 </vt:lpstr>
      <vt:lpstr>逛公园 P3953 </vt:lpstr>
      <vt:lpstr>Legacy CF786B</vt:lpstr>
      <vt:lpstr>区间最短路</vt:lpstr>
      <vt:lpstr>区间最短路</vt:lpstr>
      <vt:lpstr>PowerPoint 演示文稿</vt:lpstr>
      <vt:lpstr>名词解释</vt:lpstr>
      <vt:lpstr>问题模型</vt:lpstr>
      <vt:lpstr>PowerPoint 演示文稿</vt:lpstr>
      <vt:lpstr>有向图边的类型</vt:lpstr>
      <vt:lpstr>判定方式</vt:lpstr>
      <vt:lpstr>Tarjan</vt:lpstr>
      <vt:lpstr>low[]</vt:lpstr>
      <vt:lpstr>模板 P3387</vt:lpstr>
      <vt:lpstr>无向图的双连通性</vt:lpstr>
      <vt:lpstr>双连通性之间的关系</vt:lpstr>
      <vt:lpstr>无向图的dfs树</vt:lpstr>
      <vt:lpstr>割点和割边</vt:lpstr>
      <vt:lpstr>双连通分量</vt:lpstr>
      <vt:lpstr>模板 P3388</vt:lpstr>
      <vt:lpstr>NOIP2009 P1073 最优贸易</vt:lpstr>
      <vt:lpstr> 思路2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Lights</dc:title>
  <dc:creator>WJH</dc:creator>
  <cp:lastModifiedBy>WJH</cp:lastModifiedBy>
  <cp:revision>398</cp:revision>
  <dcterms:created xsi:type="dcterms:W3CDTF">2019-01-24T17:37:54Z</dcterms:created>
  <dcterms:modified xsi:type="dcterms:W3CDTF">2020-08-05T06:27:34Z</dcterms:modified>
</cp:coreProperties>
</file>